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7"/>
  </p:notesMasterIdLst>
  <p:handoutMasterIdLst>
    <p:handoutMasterId r:id="rId38"/>
  </p:handoutMasterIdLst>
  <p:sldIdLst>
    <p:sldId id="422" r:id="rId2"/>
    <p:sldId id="276" r:id="rId3"/>
    <p:sldId id="257" r:id="rId4"/>
    <p:sldId id="258" r:id="rId5"/>
    <p:sldId id="259" r:id="rId6"/>
    <p:sldId id="277" r:id="rId7"/>
    <p:sldId id="265" r:id="rId8"/>
    <p:sldId id="261" r:id="rId9"/>
    <p:sldId id="326" r:id="rId10"/>
    <p:sldId id="328" r:id="rId11"/>
    <p:sldId id="369" r:id="rId12"/>
    <p:sldId id="371" r:id="rId13"/>
    <p:sldId id="370" r:id="rId14"/>
    <p:sldId id="373" r:id="rId15"/>
    <p:sldId id="374" r:id="rId16"/>
    <p:sldId id="288" r:id="rId17"/>
    <p:sldId id="263" r:id="rId18"/>
    <p:sldId id="423" r:id="rId19"/>
    <p:sldId id="375" r:id="rId20"/>
    <p:sldId id="376" r:id="rId21"/>
    <p:sldId id="409" r:id="rId22"/>
    <p:sldId id="410" r:id="rId23"/>
    <p:sldId id="411" r:id="rId24"/>
    <p:sldId id="412" r:id="rId25"/>
    <p:sldId id="413" r:id="rId26"/>
    <p:sldId id="414" r:id="rId27"/>
    <p:sldId id="415" r:id="rId28"/>
    <p:sldId id="416" r:id="rId29"/>
    <p:sldId id="417" r:id="rId30"/>
    <p:sldId id="418" r:id="rId31"/>
    <p:sldId id="419" r:id="rId32"/>
    <p:sldId id="420" r:id="rId33"/>
    <p:sldId id="424" r:id="rId34"/>
    <p:sldId id="425" r:id="rId35"/>
    <p:sldId id="421"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669900"/>
    <a:srgbClr val="FFFF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1864" autoAdjust="0"/>
    <p:restoredTop sz="90929"/>
  </p:normalViewPr>
  <p:slideViewPr>
    <p:cSldViewPr>
      <p:cViewPr varScale="1">
        <p:scale>
          <a:sx n="66" d="100"/>
          <a:sy n="66" d="100"/>
        </p:scale>
        <p:origin x="-88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1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915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915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915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6124E43-F31D-4D70-9414-C4CE2033A9D7}" type="slidenum">
              <a:rPr lang="en-US"/>
              <a:pPr>
                <a:defRPr/>
              </a:pPr>
              <a:t>‹#›</a:t>
            </a:fld>
            <a:endParaRPr lang="en-US"/>
          </a:p>
        </p:txBody>
      </p:sp>
    </p:spTree>
    <p:extLst>
      <p:ext uri="{BB962C8B-B14F-4D97-AF65-F5344CB8AC3E}">
        <p14:creationId xmlns:p14="http://schemas.microsoft.com/office/powerpoint/2010/main" val="41641585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9464D7-E0A6-40F3-8FAD-336A0AE315AF}" type="datetimeFigureOut">
              <a:rPr lang="en-US" smtClean="0"/>
              <a:pPr/>
              <a:t>12/9/2013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3C8BD6-9801-4096-91EF-7055E875887C}" type="slidenum">
              <a:rPr lang="en-US" smtClean="0"/>
              <a:pPr/>
              <a:t>‹#›</a:t>
            </a:fld>
            <a:endParaRPr lang="en-US"/>
          </a:p>
        </p:txBody>
      </p:sp>
    </p:spTree>
    <p:extLst>
      <p:ext uri="{BB962C8B-B14F-4D97-AF65-F5344CB8AC3E}">
        <p14:creationId xmlns:p14="http://schemas.microsoft.com/office/powerpoint/2010/main" val="483689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pPr>
              <a:defRPr/>
            </a:pPr>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a:defRPr/>
            </a:pPr>
            <a:fld id="{6841701E-9260-40C0-9464-9BD255D8D05B}" type="slidenum">
              <a:rPr lang="en-US" smtClean="0"/>
              <a:pPr>
                <a:defRPr/>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EEAD1CA-BB7F-4480-BB1D-EC3BABF0872F}"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7EE0642-3966-465D-9860-4194D0F4BD59}"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95B0723-FBE3-4948-B9F3-7353B3198D4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8FDE277-D1A5-4FBB-A38E-B7EDA9C0BB93}"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230554-6310-4789-958D-257ADEEE5F85}"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66AA6FC-BBA7-44EF-A029-AF610C070679}" type="slidenum">
              <a:rPr lang="en-US" smtClean="0"/>
              <a:pPr>
                <a:defRPr/>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65F32A2-F9A8-4BC2-A6E5-B1C90BCFD92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B848DE8-CF94-49F5-9A70-98541B74BF29}"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5C118075-EB42-4215-9045-6F5CEA3F49D8}"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8D46353-B665-4D3A-ABCE-68DBA8E73CA1}" type="slidenum">
              <a:rPr lang="en-US" smtClean="0"/>
              <a:pPr>
                <a:defRPr/>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a:p>
        </p:txBody>
      </p:sp>
      <p:sp>
        <p:nvSpPr>
          <p:cNvPr id="7" name="Slide Number Placeholder 6"/>
          <p:cNvSpPr>
            <a:spLocks noGrp="1"/>
          </p:cNvSpPr>
          <p:nvPr>
            <p:ph type="sldNum" sz="quarter" idx="12"/>
          </p:nvPr>
        </p:nvSpPr>
        <p:spPr/>
        <p:txBody>
          <a:bodyPr/>
          <a:lstStyle/>
          <a:p>
            <a:pPr>
              <a:defRPr/>
            </a:pPr>
            <a:fld id="{61DAFDD0-9C84-4E5F-85DC-F95F1CA5845D}"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defRPr/>
            </a:pPr>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a:defRPr/>
            </a:pPr>
            <a:fld id="{1F93A278-419B-4DC1-8A21-9DF42F7F0C9B}"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file:///\\NASD-FS1\Users\tscunningham\CP%20Economics%20Tim\Unit%202\World%20leaders%20treat%20us%20like%20ants%20to%20grasshoppers%20(HD).mp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file:///C:\Documents%20and%20Settings\user\Local%20Settings\Temp\Temporary%20Directory%202%20for%20Economics%20NASD.zip\Economics%20NASD\Chapter%203\window.status=%22askgamera.blogspot.com\%22;return%20true;" TargetMode="External"/><Relationship Id="rId2" Type="http://schemas.openxmlformats.org/officeDocument/2006/relationships/hyperlink" Target="http://www.dogpile.com/_1_75MUEE0GHZWV3__info.dogpl.iso/clickit/search?r_aid=09C4C47D175446F99409BA61FC2DC820&amp;r_eop=10&amp;r_sacop=16&amp;r_spf=0&amp;r_cop=main-title&amp;r_snpp=16&amp;r_spp=2&amp;qqn=NapAObEh&amp;r_coid=372380&amp;rawto=http://askgamera.blogspot.com/" TargetMode="Externa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usccb.org/cchd/povertyusa/index.htm"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images.google.com/imgres?imgurl=http://upload.wikimedia.org/wikipedia/commons/archive/0/0a/20080906144305!AdamSmith.jpg&amp;imgrefurl=http://commons.wikimedia.org/wiki/File:AdamSmith.jpg&amp;usg=__-sgkBjSsvjtc8QByPvd17fpXaPI=&amp;h=2173&amp;w=1456&amp;sz=494&amp;hl=en&amp;start=4&amp;um=1&amp;itbs=1&amp;tbnid=GEnEE6RcEPZp8M:&amp;tbnh=150&amp;tbnw=101&amp;prev=/images?q=adam+smith&amp;imgsz=l&amp;hl=en&amp;safe=active&amp;sa=N&amp;tbo=1&amp;um=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524001"/>
            <a:ext cx="7772400" cy="2076450"/>
          </a:xfrm>
          <a:solidFill>
            <a:schemeClr val="tx2">
              <a:lumMod val="65000"/>
              <a:lumOff val="35000"/>
            </a:schemeClr>
          </a:solidFill>
        </p:spPr>
        <p:txBody>
          <a:bodyPr/>
          <a:lstStyle/>
          <a:p>
            <a:r>
              <a:rPr lang="en-US" sz="6000" b="1" dirty="0" smtClean="0"/>
              <a:t>Economic Systems</a:t>
            </a:r>
            <a:endParaRPr lang="en-US" sz="6000" b="1" dirty="0"/>
          </a:p>
        </p:txBody>
      </p:sp>
      <p:sp>
        <p:nvSpPr>
          <p:cNvPr id="5" name="Subtitle 4"/>
          <p:cNvSpPr>
            <a:spLocks noGrp="1"/>
          </p:cNvSpPr>
          <p:nvPr>
            <p:ph type="subTitle" idx="1"/>
          </p:nvPr>
        </p:nvSpPr>
        <p:spPr/>
        <p:txBody>
          <a:bodyPr/>
          <a:lstStyle/>
          <a:p>
            <a:r>
              <a:rPr lang="en-US" sz="3600" dirty="0" smtClean="0"/>
              <a:t>Unit 2</a:t>
            </a:r>
            <a:endParaRPr lang="en-US" sz="3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76330" y="228600"/>
            <a:ext cx="8534400" cy="1143000"/>
          </a:xfrm>
        </p:spPr>
        <p:txBody>
          <a:bodyPr>
            <a:normAutofit fontScale="90000"/>
          </a:bodyPr>
          <a:lstStyle/>
          <a:p>
            <a:r>
              <a:rPr lang="en-US" dirty="0"/>
              <a:t>Adam Smith and the Invisible Hand</a:t>
            </a:r>
          </a:p>
        </p:txBody>
      </p:sp>
      <p:sp>
        <p:nvSpPr>
          <p:cNvPr id="12291" name="Rectangle 3"/>
          <p:cNvSpPr>
            <a:spLocks noGrp="1" noChangeArrowheads="1"/>
          </p:cNvSpPr>
          <p:nvPr>
            <p:ph idx="1"/>
          </p:nvPr>
        </p:nvSpPr>
        <p:spPr>
          <a:xfrm>
            <a:off x="762000" y="1476777"/>
            <a:ext cx="7772400" cy="5105400"/>
          </a:xfrm>
        </p:spPr>
        <p:txBody>
          <a:bodyPr>
            <a:normAutofit lnSpcReduction="10000"/>
          </a:bodyPr>
          <a:lstStyle/>
          <a:p>
            <a:pPr>
              <a:lnSpc>
                <a:spcPct val="90000"/>
              </a:lnSpc>
            </a:pPr>
            <a:r>
              <a:rPr lang="en-US" altLang="en-US" sz="2800" dirty="0"/>
              <a:t>In every transaction, the buyer and seller consider only their </a:t>
            </a:r>
            <a:r>
              <a:rPr lang="en-US" altLang="en-US" sz="2800" dirty="0">
                <a:solidFill>
                  <a:schemeClr val="accent2"/>
                </a:solidFill>
              </a:rPr>
              <a:t>self-interest</a:t>
            </a:r>
            <a:r>
              <a:rPr lang="en-US" altLang="en-US" sz="2800" dirty="0"/>
              <a:t>, or their own personal gain. Self-interest is the </a:t>
            </a:r>
            <a:r>
              <a:rPr lang="en-US" altLang="en-US" sz="2800" b="1" u="sng" dirty="0">
                <a:effectLst>
                  <a:outerShdw blurRad="38100" dist="38100" dir="2700000" algn="tl">
                    <a:srgbClr val="FFFFFF"/>
                  </a:outerShdw>
                </a:effectLst>
              </a:rPr>
              <a:t>motivating </a:t>
            </a:r>
            <a:r>
              <a:rPr lang="en-US" altLang="en-US" sz="2800" dirty="0"/>
              <a:t>force in the free market.  </a:t>
            </a:r>
          </a:p>
          <a:p>
            <a:pPr>
              <a:lnSpc>
                <a:spcPct val="90000"/>
              </a:lnSpc>
            </a:pPr>
            <a:r>
              <a:rPr lang="en-US" altLang="en-US" sz="2800" dirty="0"/>
              <a:t>Producers in a free market struggle for the dollars of consumers. This is known as </a:t>
            </a:r>
            <a:r>
              <a:rPr lang="en-US" altLang="en-US" sz="2800" dirty="0">
                <a:solidFill>
                  <a:schemeClr val="accent2"/>
                </a:solidFill>
              </a:rPr>
              <a:t>competition</a:t>
            </a:r>
            <a:r>
              <a:rPr lang="en-US" altLang="en-US" sz="2800" dirty="0"/>
              <a:t>, and is the </a:t>
            </a:r>
            <a:r>
              <a:rPr lang="en-US" altLang="en-US" sz="2800" b="1" u="sng" dirty="0">
                <a:effectLst>
                  <a:outerShdw blurRad="38100" dist="38100" dir="2700000" algn="tl">
                    <a:srgbClr val="FFFFFF"/>
                  </a:outerShdw>
                </a:effectLst>
              </a:rPr>
              <a:t>regulating</a:t>
            </a:r>
            <a:r>
              <a:rPr lang="en-US" altLang="en-US" sz="2800" dirty="0"/>
              <a:t> force of the free market.</a:t>
            </a:r>
          </a:p>
          <a:p>
            <a:pPr>
              <a:lnSpc>
                <a:spcPct val="90000"/>
              </a:lnSpc>
            </a:pPr>
            <a:r>
              <a:rPr lang="en-US" altLang="en-US" sz="2800" dirty="0"/>
              <a:t>The interaction of buyers and sellers, motivated by self-interest and regulated by competition, all happens without a central plan.  This phenomenon is called “the </a:t>
            </a:r>
            <a:r>
              <a:rPr lang="en-US" altLang="en-US" sz="2800" dirty="0">
                <a:solidFill>
                  <a:schemeClr val="accent2"/>
                </a:solidFill>
              </a:rPr>
              <a:t>invisible hand</a:t>
            </a:r>
            <a:r>
              <a:rPr lang="en-US" altLang="en-US" sz="2800" dirty="0"/>
              <a:t> of the marketplace.”</a:t>
            </a:r>
          </a:p>
          <a:p>
            <a:pPr>
              <a:lnSpc>
                <a:spcPct val="90000"/>
              </a:lnSpc>
              <a:buFontTx/>
              <a:buNone/>
            </a:pPr>
            <a:endParaRPr lang="en-US" sz="2800" dirty="0">
              <a:latin typeface="Tempus Sans ITC" pitchFamily="82" charset="0"/>
            </a:endParaRPr>
          </a:p>
        </p:txBody>
      </p:sp>
      <p:sp>
        <p:nvSpPr>
          <p:cNvPr id="4" name="Oval 3">
            <a:hlinkClick r:id="rId2" action="ppaction://hlinksldjump"/>
          </p:cNvPr>
          <p:cNvSpPr/>
          <p:nvPr/>
        </p:nvSpPr>
        <p:spPr>
          <a:xfrm>
            <a:off x="6937420" y="6096000"/>
            <a:ext cx="22098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Back to Principles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fltVal val="0"/>
                                          </p:val>
                                        </p:tav>
                                        <p:tav tm="100000">
                                          <p:val>
                                            <p:strVal val="#ppt_w"/>
                                          </p:val>
                                        </p:tav>
                                      </p:tavLst>
                                    </p:anim>
                                    <p:anim calcmode="lin" valueType="num">
                                      <p:cBhvr>
                                        <p:cTn id="8" dur="1000" fill="hold"/>
                                        <p:tgtEl>
                                          <p:spTgt spid="12290"/>
                                        </p:tgtEl>
                                        <p:attrNameLst>
                                          <p:attrName>ppt_h</p:attrName>
                                        </p:attrNameLst>
                                      </p:cBhvr>
                                      <p:tavLst>
                                        <p:tav tm="0">
                                          <p:val>
                                            <p:fltVal val="0"/>
                                          </p:val>
                                        </p:tav>
                                        <p:tav tm="100000">
                                          <p:val>
                                            <p:strVal val="#ppt_h"/>
                                          </p:val>
                                        </p:tav>
                                      </p:tavLst>
                                    </p:anim>
                                    <p:anim calcmode="lin" valueType="num">
                                      <p:cBhvr>
                                        <p:cTn id="9" dur="1000" fill="hold"/>
                                        <p:tgtEl>
                                          <p:spTgt spid="1229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2291">
                                            <p:txEl>
                                              <p:pRg st="0" end="0"/>
                                            </p:txEl>
                                          </p:spTgt>
                                        </p:tgtEl>
                                        <p:attrNameLst>
                                          <p:attrName>style.visibility</p:attrName>
                                        </p:attrNameLst>
                                      </p:cBhvr>
                                      <p:to>
                                        <p:strVal val="visible"/>
                                      </p:to>
                                    </p:set>
                                    <p:anim calcmode="lin" valueType="num">
                                      <p:cBhvr additive="base">
                                        <p:cTn id="15" dur="500" fill="hold"/>
                                        <p:tgtEl>
                                          <p:spTgt spid="12291">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22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2291">
                                            <p:txEl>
                                              <p:pRg st="1" end="1"/>
                                            </p:txEl>
                                          </p:spTgt>
                                        </p:tgtEl>
                                        <p:attrNameLst>
                                          <p:attrName>style.visibility</p:attrName>
                                        </p:attrNameLst>
                                      </p:cBhvr>
                                      <p:to>
                                        <p:strVal val="visible"/>
                                      </p:to>
                                    </p:set>
                                    <p:anim calcmode="lin" valueType="num">
                                      <p:cBhvr additive="base">
                                        <p:cTn id="21" dur="500" fill="hold"/>
                                        <p:tgtEl>
                                          <p:spTgt spid="12291">
                                            <p:txEl>
                                              <p:pRg st="1" end="1"/>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22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2291">
                                            <p:txEl>
                                              <p:pRg st="2" end="2"/>
                                            </p:txEl>
                                          </p:spTgt>
                                        </p:tgtEl>
                                        <p:attrNameLst>
                                          <p:attrName>style.visibility</p:attrName>
                                        </p:attrNameLst>
                                      </p:cBhvr>
                                      <p:to>
                                        <p:strVal val="visible"/>
                                      </p:to>
                                    </p:set>
                                    <p:anim calcmode="lin" valueType="num">
                                      <p:cBhvr additive="base">
                                        <p:cTn id="27" dur="500" fill="hold"/>
                                        <p:tgtEl>
                                          <p:spTgt spid="12291">
                                            <p:txEl>
                                              <p:pRg st="2" end="2"/>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229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772400" cy="1447800"/>
          </a:xfrm>
          <a:solidFill>
            <a:schemeClr val="accent3">
              <a:lumMod val="95000"/>
            </a:schemeClr>
          </a:solidFill>
        </p:spPr>
        <p:txBody>
          <a:bodyPr>
            <a:normAutofit/>
          </a:bodyPr>
          <a:lstStyle/>
          <a:p>
            <a:r>
              <a:rPr lang="en-US" sz="3600" dirty="0" smtClean="0">
                <a:solidFill>
                  <a:schemeClr val="bg1"/>
                </a:solidFill>
                <a:latin typeface="+mn-lt"/>
              </a:rPr>
              <a:t>Advantages of the Free Market</a:t>
            </a:r>
            <a:endParaRPr lang="en-US" sz="3600" dirty="0">
              <a:solidFill>
                <a:schemeClr val="bg1"/>
              </a:solidFill>
              <a:latin typeface="+mn-lt"/>
            </a:endParaRPr>
          </a:p>
        </p:txBody>
      </p:sp>
      <p:sp>
        <p:nvSpPr>
          <p:cNvPr id="3" name="Content Placeholder 2"/>
          <p:cNvSpPr>
            <a:spLocks noGrp="1"/>
          </p:cNvSpPr>
          <p:nvPr>
            <p:ph idx="1"/>
          </p:nvPr>
        </p:nvSpPr>
        <p:spPr>
          <a:xfrm>
            <a:off x="533400" y="2057400"/>
            <a:ext cx="7772400" cy="4114800"/>
          </a:xfrm>
        </p:spPr>
        <p:txBody>
          <a:bodyPr>
            <a:normAutofit/>
          </a:bodyPr>
          <a:lstStyle/>
          <a:p>
            <a:pPr marL="514350" indent="-514350">
              <a:buFont typeface="+mj-lt"/>
              <a:buAutoNum type="arabicPeriod"/>
            </a:pPr>
            <a:r>
              <a:rPr lang="en-US" dirty="0" smtClean="0"/>
              <a:t>Freedom</a:t>
            </a:r>
          </a:p>
          <a:p>
            <a:pPr marL="514350" indent="-514350">
              <a:buFont typeface="+mj-lt"/>
              <a:buAutoNum type="arabicPeriod"/>
            </a:pPr>
            <a:r>
              <a:rPr lang="en-US" dirty="0" smtClean="0"/>
              <a:t>Efficiency</a:t>
            </a:r>
          </a:p>
          <a:p>
            <a:pPr marL="514350" indent="-514350">
              <a:buFont typeface="+mj-lt"/>
              <a:buAutoNum type="arabicPeriod"/>
            </a:pPr>
            <a:r>
              <a:rPr lang="en-US" dirty="0" smtClean="0"/>
              <a:t>Growth and Innovation</a:t>
            </a:r>
          </a:p>
          <a:p>
            <a:pPr marL="514350" indent="-514350">
              <a:buFont typeface="+mj-lt"/>
              <a:buAutoNum type="arabicPeriod"/>
            </a:pPr>
            <a:r>
              <a:rPr lang="en-US" dirty="0" smtClean="0"/>
              <a:t>Variety of Goods and Services</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228600"/>
            <a:ext cx="9144000" cy="1143000"/>
          </a:xfrm>
          <a:solidFill>
            <a:schemeClr val="accent3">
              <a:lumMod val="95000"/>
            </a:schemeClr>
          </a:solidFill>
        </p:spPr>
        <p:txBody>
          <a:bodyPr/>
          <a:lstStyle/>
          <a:p>
            <a:pPr algn="ctr"/>
            <a:r>
              <a:rPr lang="en-US" sz="6000" dirty="0">
                <a:solidFill>
                  <a:schemeClr val="bg1"/>
                </a:solidFill>
                <a:latin typeface="Rage Italic" pitchFamily="66" charset="0"/>
              </a:rPr>
              <a:t>Centrally Planned Economies</a:t>
            </a:r>
          </a:p>
        </p:txBody>
      </p:sp>
      <p:sp>
        <p:nvSpPr>
          <p:cNvPr id="8197" name="Rectangle 5"/>
          <p:cNvSpPr>
            <a:spLocks noGrp="1" noChangeArrowheads="1"/>
          </p:cNvSpPr>
          <p:nvPr>
            <p:ph idx="1"/>
          </p:nvPr>
        </p:nvSpPr>
        <p:spPr>
          <a:xfrm>
            <a:off x="685800" y="1600200"/>
            <a:ext cx="7772400" cy="4800600"/>
          </a:xfrm>
        </p:spPr>
        <p:txBody>
          <a:bodyPr>
            <a:normAutofit lnSpcReduction="10000"/>
          </a:bodyPr>
          <a:lstStyle/>
          <a:p>
            <a:pPr>
              <a:lnSpc>
                <a:spcPct val="90000"/>
              </a:lnSpc>
              <a:buFontTx/>
              <a:buNone/>
            </a:pPr>
            <a:r>
              <a:rPr lang="en-US" sz="2800" dirty="0" smtClean="0">
                <a:latin typeface="Perpetua" pitchFamily="18" charset="0"/>
              </a:rPr>
              <a:t>Definition ~The </a:t>
            </a:r>
            <a:r>
              <a:rPr lang="en-US" sz="2800" dirty="0">
                <a:latin typeface="Perpetua" pitchFamily="18" charset="0"/>
              </a:rPr>
              <a:t>government</a:t>
            </a:r>
            <a:r>
              <a:rPr lang="en-US" sz="2800" dirty="0" smtClean="0">
                <a:latin typeface="Perpetua" pitchFamily="18" charset="0"/>
              </a:rPr>
              <a:t>, or a central authority,  </a:t>
            </a:r>
            <a:r>
              <a:rPr lang="en-US" sz="2800" dirty="0">
                <a:latin typeface="Perpetua" pitchFamily="18" charset="0"/>
              </a:rPr>
              <a:t>controls the </a:t>
            </a:r>
            <a:r>
              <a:rPr lang="en-US" sz="2800" dirty="0" smtClean="0">
                <a:latin typeface="Perpetua" pitchFamily="18" charset="0"/>
              </a:rPr>
              <a:t>factors of production. </a:t>
            </a:r>
          </a:p>
          <a:p>
            <a:pPr>
              <a:lnSpc>
                <a:spcPct val="90000"/>
              </a:lnSpc>
              <a:buFontTx/>
              <a:buNone/>
            </a:pPr>
            <a:r>
              <a:rPr lang="en-US" sz="2800" dirty="0" smtClean="0">
                <a:latin typeface="Perpetua" pitchFamily="18" charset="0"/>
              </a:rPr>
              <a:t>Organization of Centrally Planned Societies</a:t>
            </a:r>
          </a:p>
          <a:p>
            <a:pPr>
              <a:lnSpc>
                <a:spcPct val="90000"/>
              </a:lnSpc>
              <a:buFontTx/>
              <a:buNone/>
            </a:pPr>
            <a:r>
              <a:rPr lang="en-US" sz="2800" dirty="0" smtClean="0">
                <a:latin typeface="Perpetua" pitchFamily="18" charset="0"/>
              </a:rPr>
              <a:t>Modern Day Forms of Central Planning: </a:t>
            </a:r>
          </a:p>
          <a:p>
            <a:pPr lvl="1">
              <a:lnSpc>
                <a:spcPct val="90000"/>
              </a:lnSpc>
            </a:pPr>
            <a:r>
              <a:rPr lang="en-US" altLang="en-US" sz="2800" b="1" dirty="0" smtClean="0">
                <a:solidFill>
                  <a:schemeClr val="tx2"/>
                </a:solidFill>
                <a:latin typeface="Perpetua" pitchFamily="18" charset="0"/>
              </a:rPr>
              <a:t>Socialism~</a:t>
            </a:r>
            <a:r>
              <a:rPr lang="en-US" altLang="en-US" sz="2800" b="1" dirty="0" smtClean="0">
                <a:latin typeface="Perpetua" pitchFamily="18" charset="0"/>
              </a:rPr>
              <a:t> </a:t>
            </a:r>
            <a:r>
              <a:rPr lang="en-US" altLang="en-US" sz="2800" dirty="0" smtClean="0">
                <a:latin typeface="Perpetua" pitchFamily="18" charset="0"/>
              </a:rPr>
              <a:t>a social and political philosophy based on the belief that democratic means should be used to distribute wealth evenly throughout a society. </a:t>
            </a:r>
          </a:p>
          <a:p>
            <a:pPr lvl="1">
              <a:lnSpc>
                <a:spcPct val="90000"/>
              </a:lnSpc>
            </a:pPr>
            <a:r>
              <a:rPr lang="en-US" altLang="en-US" sz="2800" b="1" dirty="0" smtClean="0">
                <a:solidFill>
                  <a:schemeClr val="tx2"/>
                </a:solidFill>
                <a:latin typeface="Perpetua" pitchFamily="18" charset="0"/>
              </a:rPr>
              <a:t>Communism~ </a:t>
            </a:r>
            <a:r>
              <a:rPr lang="en-US" altLang="en-US" sz="2800" dirty="0" smtClean="0">
                <a:latin typeface="Perpetua" pitchFamily="18" charset="0"/>
              </a:rPr>
              <a:t>a political system characterized by a centrally planned economy  with all economic and political power resting in the hands of the government.  Communist governments are authoritarian in nature.</a:t>
            </a:r>
          </a:p>
          <a:p>
            <a:pPr lvl="1">
              <a:lnSpc>
                <a:spcPct val="90000"/>
              </a:lnSpc>
            </a:pPr>
            <a:endParaRPr lang="en-US" altLang="en-US" sz="2400" dirty="0" smtClean="0">
              <a:latin typeface="Arial" charset="0"/>
            </a:endParaRPr>
          </a:p>
          <a:p>
            <a:pPr lvl="1">
              <a:lnSpc>
                <a:spcPct val="90000"/>
              </a:lnSpc>
            </a:pPr>
            <a:endParaRPr lang="en-US" altLang="en-US" sz="2400" b="1" dirty="0" smtClean="0">
              <a:latin typeface="Arial" charset="0"/>
            </a:endParaRPr>
          </a:p>
          <a:p>
            <a:pPr lvl="1">
              <a:lnSpc>
                <a:spcPct val="90000"/>
              </a:lnSpc>
            </a:pPr>
            <a:endParaRPr lang="en-US" sz="2500" dirty="0" smtClean="0">
              <a:latin typeface="Perpetua" pitchFamily="18" charset="0"/>
            </a:endParaRPr>
          </a:p>
          <a:p>
            <a:pPr>
              <a:lnSpc>
                <a:spcPct val="90000"/>
              </a:lnSpc>
              <a:buFontTx/>
              <a:buNone/>
            </a:pPr>
            <a:endParaRPr lang="en-US" sz="2800" dirty="0" smtClean="0">
              <a:latin typeface="Perpetua" pitchFamily="18" charset="0"/>
            </a:endParaRPr>
          </a:p>
          <a:p>
            <a:pPr>
              <a:lnSpc>
                <a:spcPct val="90000"/>
              </a:lnSpc>
              <a:buFontTx/>
              <a:buNone/>
            </a:pPr>
            <a:endParaRPr lang="en-US" sz="7200" dirty="0">
              <a:latin typeface="Rage Italic" pitchFamily="66" charset="0"/>
            </a:endParaRPr>
          </a:p>
          <a:p>
            <a:pPr>
              <a:lnSpc>
                <a:spcPct val="90000"/>
              </a:lnSpc>
              <a:buFontTx/>
              <a:buNone/>
            </a:pPr>
            <a:endParaRPr lang="en-US" sz="4800" dirty="0">
              <a:latin typeface="Rage Italic"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0" y="0"/>
            <a:ext cx="9144000" cy="1524000"/>
          </a:xfrm>
          <a:prstGeom prst="rect">
            <a:avLst/>
          </a:prstGeom>
          <a:solidFill>
            <a:schemeClr val="bg2">
              <a:lumMod val="75000"/>
            </a:schemeClr>
          </a:solidFill>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r>
              <a:rPr lang="en-US" sz="5400" dirty="0" smtClean="0">
                <a:latin typeface="French Script MT" pitchFamily="66" charset="0"/>
              </a:rPr>
              <a:t>Communist Theory (Today, Marxism):</a:t>
            </a:r>
          </a:p>
          <a:p>
            <a:r>
              <a:rPr lang="en-US" sz="5400" dirty="0" smtClean="0">
                <a:latin typeface="French Script MT" pitchFamily="66" charset="0"/>
              </a:rPr>
              <a:t>Karl Marx (</a:t>
            </a:r>
            <a:r>
              <a:rPr lang="en-US" sz="5400" dirty="0">
                <a:latin typeface="French Script MT" pitchFamily="66" charset="0"/>
              </a:rPr>
              <a:t>1818-1883)</a:t>
            </a:r>
          </a:p>
        </p:txBody>
      </p:sp>
      <p:sp>
        <p:nvSpPr>
          <p:cNvPr id="18439" name="Rectangle 7"/>
          <p:cNvSpPr>
            <a:spLocks noGrp="1" noChangeArrowheads="1"/>
          </p:cNvSpPr>
          <p:nvPr>
            <p:ph idx="1"/>
          </p:nvPr>
        </p:nvSpPr>
        <p:spPr>
          <a:xfrm>
            <a:off x="0" y="1524000"/>
            <a:ext cx="9144000" cy="4800600"/>
          </a:xfrm>
          <a:ln>
            <a:solidFill>
              <a:schemeClr val="accent3">
                <a:lumMod val="85000"/>
              </a:schemeClr>
            </a:solidFill>
          </a:ln>
        </p:spPr>
        <p:style>
          <a:lnRef idx="2">
            <a:schemeClr val="accent1"/>
          </a:lnRef>
          <a:fillRef idx="1">
            <a:schemeClr val="lt1"/>
          </a:fillRef>
          <a:effectRef idx="0">
            <a:schemeClr val="accent1"/>
          </a:effectRef>
          <a:fontRef idx="minor">
            <a:schemeClr val="dk1"/>
          </a:fontRef>
        </p:style>
        <p:txBody>
          <a:bodyPr>
            <a:noAutofit/>
          </a:bodyPr>
          <a:lstStyle/>
          <a:p>
            <a:r>
              <a:rPr lang="en-US" sz="2800" dirty="0">
                <a:latin typeface="Adobe Garamond Pro" pitchFamily="18" charset="0"/>
              </a:rPr>
              <a:t>German </a:t>
            </a:r>
            <a:r>
              <a:rPr lang="en-US" sz="2800" dirty="0" smtClean="0">
                <a:latin typeface="Adobe Garamond Pro" pitchFamily="18" charset="0"/>
              </a:rPr>
              <a:t>philosopher, political economist and historian</a:t>
            </a:r>
            <a:endParaRPr lang="en-US" sz="2800" dirty="0">
              <a:latin typeface="Adobe Garamond Pro" pitchFamily="18" charset="0"/>
            </a:endParaRPr>
          </a:p>
          <a:p>
            <a:r>
              <a:rPr lang="en-US" sz="2800" dirty="0">
                <a:latin typeface="Adobe Garamond Pro" pitchFamily="18" charset="0"/>
              </a:rPr>
              <a:t>Developed radical approach to understanding and coping with the problems that occurred in free market </a:t>
            </a:r>
            <a:r>
              <a:rPr lang="en-US" sz="2800" dirty="0" smtClean="0">
                <a:latin typeface="Adobe Garamond Pro" pitchFamily="18" charset="0"/>
              </a:rPr>
              <a:t>systems, namely the Industrial Revolution </a:t>
            </a:r>
            <a:endParaRPr lang="en-US" sz="2800" dirty="0">
              <a:latin typeface="Adobe Garamond Pro" pitchFamily="18" charset="0"/>
            </a:endParaRPr>
          </a:p>
          <a:p>
            <a:r>
              <a:rPr lang="en-US" sz="2800" dirty="0">
                <a:latin typeface="Adobe Garamond Pro" pitchFamily="18" charset="0"/>
              </a:rPr>
              <a:t>Published the </a:t>
            </a:r>
            <a:r>
              <a:rPr lang="en-US" sz="2800" i="1" dirty="0">
                <a:latin typeface="Adobe Garamond Pro" pitchFamily="18" charset="0"/>
              </a:rPr>
              <a:t>Communist Manifesto</a:t>
            </a:r>
            <a:r>
              <a:rPr lang="en-US" sz="2800" dirty="0">
                <a:latin typeface="Adobe Garamond Pro" pitchFamily="18" charset="0"/>
              </a:rPr>
              <a:t> in 1848 with </a:t>
            </a:r>
            <a:r>
              <a:rPr lang="en-US" sz="2800" dirty="0" smtClean="0">
                <a:latin typeface="Adobe Garamond Pro" pitchFamily="18" charset="0"/>
              </a:rPr>
              <a:t>Engels</a:t>
            </a:r>
          </a:p>
          <a:p>
            <a:pPr eaLnBrk="1" hangingPunct="1"/>
            <a:r>
              <a:rPr lang="en-US" sz="2800" dirty="0" smtClean="0">
                <a:latin typeface="Adobe Garamond Pro" pitchFamily="18" charset="0"/>
              </a:rPr>
              <a:t>He argued that history is a series of class struggles between the rich capitalists and the working class.</a:t>
            </a:r>
          </a:p>
          <a:p>
            <a:pPr eaLnBrk="1" hangingPunct="1"/>
            <a:r>
              <a:rPr lang="en-US" sz="2800" dirty="0" smtClean="0">
                <a:latin typeface="Adobe Garamond Pro" pitchFamily="18" charset="0"/>
              </a:rPr>
              <a:t>He believed that eventually workers needed to unite and revolt against the capitalists.  This revolution would then breed a classless society.  </a:t>
            </a:r>
            <a:endParaRPr lang="en-US" dirty="0" smtClean="0">
              <a:latin typeface="Adobe Garamond Pro" pitchFamily="18" charset="0"/>
            </a:endParaRPr>
          </a:p>
        </p:txBody>
      </p:sp>
      <p:sp>
        <p:nvSpPr>
          <p:cNvPr id="2" name="Action Button: Forward or Next 1">
            <a:hlinkClick r:id="rId2" action="ppaction://hlinkfile" highlightClick="1"/>
          </p:cNvPr>
          <p:cNvSpPr/>
          <p:nvPr/>
        </p:nvSpPr>
        <p:spPr>
          <a:xfrm>
            <a:off x="7696200" y="5867400"/>
            <a:ext cx="457200" cy="381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checkerboard(across)">
                                      <p:cBhvr>
                                        <p:cTn id="7" dur="500"/>
                                        <p:tgtEl>
                                          <p:spTgt spid="1843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8439">
                                            <p:bg/>
                                          </p:spTgt>
                                        </p:tgtEl>
                                        <p:attrNameLst>
                                          <p:attrName>style.visibility</p:attrName>
                                        </p:attrNameLst>
                                      </p:cBhvr>
                                      <p:to>
                                        <p:strVal val="visible"/>
                                      </p:to>
                                    </p:set>
                                    <p:anim calcmode="lin" valueType="num">
                                      <p:cBhvr additive="base">
                                        <p:cTn id="12" dur="500" fill="hold"/>
                                        <p:tgtEl>
                                          <p:spTgt spid="18439">
                                            <p:bg/>
                                          </p:spTgt>
                                        </p:tgtEl>
                                        <p:attrNameLst>
                                          <p:attrName>ppt_x</p:attrName>
                                        </p:attrNameLst>
                                      </p:cBhvr>
                                      <p:tavLst>
                                        <p:tav tm="0">
                                          <p:val>
                                            <p:strVal val="0-#ppt_w/2"/>
                                          </p:val>
                                        </p:tav>
                                        <p:tav tm="100000">
                                          <p:val>
                                            <p:strVal val="#ppt_x"/>
                                          </p:val>
                                        </p:tav>
                                      </p:tavLst>
                                    </p:anim>
                                    <p:anim calcmode="lin" valueType="num">
                                      <p:cBhvr additive="base">
                                        <p:cTn id="13" dur="500" fill="hold"/>
                                        <p:tgtEl>
                                          <p:spTgt spid="18439">
                                            <p:bg/>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8439">
                                            <p:txEl>
                                              <p:pRg st="0" end="0"/>
                                            </p:txEl>
                                          </p:spTgt>
                                        </p:tgtEl>
                                        <p:attrNameLst>
                                          <p:attrName>style.visibility</p:attrName>
                                        </p:attrNameLst>
                                      </p:cBhvr>
                                      <p:to>
                                        <p:strVal val="visible"/>
                                      </p:to>
                                    </p:set>
                                    <p:anim calcmode="lin" valueType="num">
                                      <p:cBhvr additive="base">
                                        <p:cTn id="18" dur="500" fill="hold"/>
                                        <p:tgtEl>
                                          <p:spTgt spid="18439">
                                            <p:txEl>
                                              <p:pRg st="0" end="0"/>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84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8439">
                                            <p:txEl>
                                              <p:pRg st="1" end="1"/>
                                            </p:txEl>
                                          </p:spTgt>
                                        </p:tgtEl>
                                        <p:attrNameLst>
                                          <p:attrName>style.visibility</p:attrName>
                                        </p:attrNameLst>
                                      </p:cBhvr>
                                      <p:to>
                                        <p:strVal val="visible"/>
                                      </p:to>
                                    </p:set>
                                    <p:anim calcmode="lin" valueType="num">
                                      <p:cBhvr additive="base">
                                        <p:cTn id="24" dur="500" fill="hold"/>
                                        <p:tgtEl>
                                          <p:spTgt spid="18439">
                                            <p:txEl>
                                              <p:pRg st="1" end="1"/>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843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439">
                                            <p:txEl>
                                              <p:pRg st="2" end="2"/>
                                            </p:txEl>
                                          </p:spTgt>
                                        </p:tgtEl>
                                        <p:attrNameLst>
                                          <p:attrName>style.visibility</p:attrName>
                                        </p:attrNameLst>
                                      </p:cBhvr>
                                      <p:to>
                                        <p:strVal val="visible"/>
                                      </p:to>
                                    </p:set>
                                    <p:anim calcmode="lin" valueType="num">
                                      <p:cBhvr additive="base">
                                        <p:cTn id="30" dur="500" fill="hold"/>
                                        <p:tgtEl>
                                          <p:spTgt spid="18439">
                                            <p:txEl>
                                              <p:pRg st="2" end="2"/>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843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grpId="0" nodeType="clickEffect">
                                  <p:stCondLst>
                                    <p:cond delay="0"/>
                                  </p:stCondLst>
                                  <p:childTnLst>
                                    <p:set>
                                      <p:cBhvr>
                                        <p:cTn id="35" dur="1" fill="hold">
                                          <p:stCondLst>
                                            <p:cond delay="0"/>
                                          </p:stCondLst>
                                        </p:cTn>
                                        <p:tgtEl>
                                          <p:spTgt spid="18439">
                                            <p:txEl>
                                              <p:pRg st="3" end="3"/>
                                            </p:txEl>
                                          </p:spTgt>
                                        </p:tgtEl>
                                        <p:attrNameLst>
                                          <p:attrName>style.visibility</p:attrName>
                                        </p:attrNameLst>
                                      </p:cBhvr>
                                      <p:to>
                                        <p:strVal val="visible"/>
                                      </p:to>
                                    </p:set>
                                    <p:anim calcmode="lin" valueType="num">
                                      <p:cBhvr additive="base">
                                        <p:cTn id="36" dur="500" fill="hold"/>
                                        <p:tgtEl>
                                          <p:spTgt spid="18439">
                                            <p:txEl>
                                              <p:pRg st="3" end="3"/>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1843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18439">
                                            <p:txEl>
                                              <p:pRg st="4" end="4"/>
                                            </p:txEl>
                                          </p:spTgt>
                                        </p:tgtEl>
                                        <p:attrNameLst>
                                          <p:attrName>style.visibility</p:attrName>
                                        </p:attrNameLst>
                                      </p:cBhvr>
                                      <p:to>
                                        <p:strVal val="visible"/>
                                      </p:to>
                                    </p:set>
                                    <p:anim calcmode="lin" valueType="num">
                                      <p:cBhvr additive="base">
                                        <p:cTn id="42" dur="500" fill="hold"/>
                                        <p:tgtEl>
                                          <p:spTgt spid="18439">
                                            <p:txEl>
                                              <p:pRg st="4" end="4"/>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843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autoUpdateAnimBg="0"/>
      <p:bldP spid="18439" grpId="0" build="p"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a:xfrm>
            <a:off x="0" y="173865"/>
            <a:ext cx="9144000" cy="1143000"/>
          </a:xfrm>
        </p:spPr>
        <p:txBody>
          <a:bodyPr>
            <a:normAutofit fontScale="90000"/>
          </a:bodyPr>
          <a:lstStyle/>
          <a:p>
            <a:pPr eaLnBrk="1" hangingPunct="1"/>
            <a:r>
              <a:rPr lang="en-US" sz="4400" b="1" dirty="0" smtClean="0">
                <a:solidFill>
                  <a:schemeClr val="tx1"/>
                </a:solidFill>
                <a:latin typeface="Rage Italic" pitchFamily="66" charset="0"/>
              </a:rPr>
              <a:t>Philosophy Becomes Reality: </a:t>
            </a:r>
            <a:r>
              <a:rPr lang="en-US" sz="4800" b="1" dirty="0" smtClean="0">
                <a:solidFill>
                  <a:schemeClr val="tx1"/>
                </a:solidFill>
                <a:latin typeface="Rage Italic" pitchFamily="66" charset="0"/>
              </a:rPr>
              <a:t>The Soviet Union</a:t>
            </a:r>
            <a:r>
              <a:rPr lang="en-US" sz="3200" dirty="0" smtClean="0">
                <a:solidFill>
                  <a:schemeClr val="tx1"/>
                </a:solidFill>
              </a:rPr>
              <a:t> </a:t>
            </a:r>
          </a:p>
        </p:txBody>
      </p:sp>
      <p:sp>
        <p:nvSpPr>
          <p:cNvPr id="17414" name="Rectangle 6"/>
          <p:cNvSpPr>
            <a:spLocks noGrp="1" noChangeArrowheads="1"/>
          </p:cNvSpPr>
          <p:nvPr>
            <p:ph idx="1"/>
          </p:nvPr>
        </p:nvSpPr>
        <p:spPr>
          <a:xfrm>
            <a:off x="457200" y="1295400"/>
            <a:ext cx="4038600" cy="5638800"/>
          </a:xfrm>
        </p:spPr>
        <p:txBody>
          <a:bodyPr/>
          <a:lstStyle/>
          <a:p>
            <a:pPr eaLnBrk="1" hangingPunct="1">
              <a:buFontTx/>
              <a:buNone/>
              <a:defRPr/>
            </a:pPr>
            <a:r>
              <a:rPr lang="en-US" sz="2800" dirty="0" smtClean="0"/>
              <a:t>In 1917, the ideas proposed by Marx would become a “reality”.  </a:t>
            </a:r>
          </a:p>
          <a:p>
            <a:pPr eaLnBrk="1" hangingPunct="1">
              <a:buFontTx/>
              <a:buNone/>
              <a:defRPr/>
            </a:pPr>
            <a:r>
              <a:rPr lang="en-US" sz="2800" dirty="0" smtClean="0"/>
              <a:t>The Bolshevik Revolution, led by communist Vladimir Lenin, would result in a centrally planned society</a:t>
            </a:r>
            <a:r>
              <a:rPr lang="en-US" b="1" dirty="0" smtClean="0">
                <a:effectLst>
                  <a:outerShdw blurRad="38100" dist="38100" dir="2700000" algn="tl">
                    <a:srgbClr val="FFFFFF"/>
                  </a:outerShdw>
                </a:effectLst>
              </a:rPr>
              <a:t>.</a:t>
            </a:r>
          </a:p>
        </p:txBody>
      </p:sp>
      <p:pic>
        <p:nvPicPr>
          <p:cNvPr id="19460" name="Picture 4" descr="marx1"/>
          <p:cNvPicPr>
            <a:picLocks noChangeAspect="1" noChangeArrowheads="1"/>
          </p:cNvPicPr>
          <p:nvPr/>
        </p:nvPicPr>
        <p:blipFill>
          <a:blip r:embed="rId2" cstate="print"/>
          <a:srcRect/>
          <a:stretch>
            <a:fillRect/>
          </a:stretch>
        </p:blipFill>
        <p:spPr bwMode="auto">
          <a:xfrm>
            <a:off x="4495800" y="1600200"/>
            <a:ext cx="4876800" cy="5562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3"/>
                                        </p:tgtEl>
                                        <p:attrNameLst>
                                          <p:attrName>style.visibility</p:attrName>
                                        </p:attrNameLst>
                                      </p:cBhvr>
                                      <p:to>
                                        <p:strVal val="visible"/>
                                      </p:to>
                                    </p:set>
                                    <p:anim calcmode="lin" valueType="num">
                                      <p:cBhvr additive="base">
                                        <p:cTn id="7" dur="500" fill="hold"/>
                                        <p:tgtEl>
                                          <p:spTgt spid="17413"/>
                                        </p:tgtEl>
                                        <p:attrNameLst>
                                          <p:attrName>ppt_x</p:attrName>
                                        </p:attrNameLst>
                                      </p:cBhvr>
                                      <p:tavLst>
                                        <p:tav tm="0">
                                          <p:val>
                                            <p:strVal val="0-#ppt_w/2"/>
                                          </p:val>
                                        </p:tav>
                                        <p:tav tm="100000">
                                          <p:val>
                                            <p:strVal val="#ppt_x"/>
                                          </p:val>
                                        </p:tav>
                                      </p:tavLst>
                                    </p:anim>
                                    <p:anim calcmode="lin" valueType="num">
                                      <p:cBhvr additive="base">
                                        <p:cTn id="8" dur="500" fill="hold"/>
                                        <p:tgtEl>
                                          <p:spTgt spid="174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4">
                                            <p:txEl>
                                              <p:pRg st="0" end="0"/>
                                            </p:txEl>
                                          </p:spTgt>
                                        </p:tgtEl>
                                        <p:attrNameLst>
                                          <p:attrName>style.visibility</p:attrName>
                                        </p:attrNameLst>
                                      </p:cBhvr>
                                      <p:to>
                                        <p:strVal val="visible"/>
                                      </p:to>
                                    </p:set>
                                    <p:anim calcmode="lin" valueType="num">
                                      <p:cBhvr additive="base">
                                        <p:cTn id="13" dur="500" fill="hold"/>
                                        <p:tgtEl>
                                          <p:spTgt spid="1741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4">
                                            <p:txEl>
                                              <p:pRg st="1" end="1"/>
                                            </p:txEl>
                                          </p:spTgt>
                                        </p:tgtEl>
                                        <p:attrNameLst>
                                          <p:attrName>style.visibility</p:attrName>
                                        </p:attrNameLst>
                                      </p:cBhvr>
                                      <p:to>
                                        <p:strVal val="visible"/>
                                      </p:to>
                                    </p:set>
                                    <p:anim calcmode="lin" valueType="num">
                                      <p:cBhvr additive="base">
                                        <p:cTn id="19" dur="500" fill="hold"/>
                                        <p:tgtEl>
                                          <p:spTgt spid="17414">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4">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utoUpdateAnimBg="0"/>
      <p:bldP spid="17414"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9" name="Rectangle 5"/>
          <p:cNvSpPr>
            <a:spLocks noGrp="1" noChangeArrowheads="1"/>
          </p:cNvSpPr>
          <p:nvPr>
            <p:ph type="title"/>
          </p:nvPr>
        </p:nvSpPr>
        <p:spPr>
          <a:xfrm>
            <a:off x="0" y="0"/>
            <a:ext cx="8915400" cy="762000"/>
          </a:xfrm>
        </p:spPr>
        <p:txBody>
          <a:bodyPr>
            <a:normAutofit fontScale="90000"/>
          </a:bodyPr>
          <a:lstStyle/>
          <a:p>
            <a:pPr algn="l" eaLnBrk="1" hangingPunct="1">
              <a:defRPr/>
            </a:pPr>
            <a:r>
              <a:rPr lang="en-US" sz="4800" b="1" smtClean="0">
                <a:effectLst>
                  <a:outerShdw blurRad="38100" dist="38100" dir="2700000" algn="tl">
                    <a:srgbClr val="FFFFFF"/>
                  </a:outerShdw>
                </a:effectLst>
              </a:rPr>
              <a:t>  </a:t>
            </a:r>
            <a:r>
              <a:rPr lang="en-US" sz="5400" b="1" smtClean="0">
                <a:effectLst>
                  <a:outerShdw blurRad="38100" dist="38100" dir="2700000" algn="tl">
                    <a:srgbClr val="FFFFFF"/>
                  </a:outerShdw>
                </a:effectLst>
              </a:rPr>
              <a:t>The Soviet Experiment</a:t>
            </a:r>
          </a:p>
        </p:txBody>
      </p:sp>
      <p:sp>
        <p:nvSpPr>
          <p:cNvPr id="16390" name="Rectangle 6"/>
          <p:cNvSpPr>
            <a:spLocks noGrp="1" noChangeArrowheads="1"/>
          </p:cNvSpPr>
          <p:nvPr>
            <p:ph idx="1"/>
          </p:nvPr>
        </p:nvSpPr>
        <p:spPr>
          <a:xfrm>
            <a:off x="0" y="1143000"/>
            <a:ext cx="9144000" cy="4724400"/>
          </a:xfrm>
          <a:solidFill>
            <a:srgbClr val="FFFFFF">
              <a:alpha val="50195"/>
            </a:srgbClr>
          </a:solidFill>
        </p:spPr>
        <p:txBody>
          <a:bodyPr>
            <a:normAutofit fontScale="92500"/>
          </a:bodyPr>
          <a:lstStyle/>
          <a:p>
            <a:pPr eaLnBrk="1" hangingPunct="1">
              <a:lnSpc>
                <a:spcPct val="90000"/>
              </a:lnSpc>
            </a:pPr>
            <a:r>
              <a:rPr lang="en-US" sz="2800" b="1" smtClean="0"/>
              <a:t>Factors of production were all controlled by the state.  </a:t>
            </a:r>
          </a:p>
          <a:p>
            <a:pPr eaLnBrk="1" hangingPunct="1">
              <a:lnSpc>
                <a:spcPct val="90000"/>
              </a:lnSpc>
            </a:pPr>
            <a:r>
              <a:rPr lang="en-US" sz="2800" b="1" smtClean="0"/>
              <a:t>The best resources were allocated to the armed forces, space program, and production of capital goods.</a:t>
            </a:r>
          </a:p>
          <a:p>
            <a:pPr eaLnBrk="1" hangingPunct="1">
              <a:lnSpc>
                <a:spcPct val="90000"/>
              </a:lnSpc>
            </a:pPr>
            <a:r>
              <a:rPr lang="en-US" sz="2800" b="1" smtClean="0"/>
              <a:t>Government committees decided the quantity, process and distribution of all products.</a:t>
            </a:r>
          </a:p>
          <a:p>
            <a:pPr eaLnBrk="1" hangingPunct="1">
              <a:lnSpc>
                <a:spcPct val="90000"/>
              </a:lnSpc>
            </a:pPr>
            <a:r>
              <a:rPr lang="en-US" sz="2800" b="1" smtClean="0"/>
              <a:t>The government created large state-owned farms and collectives to produce all agricultural products.   </a:t>
            </a:r>
          </a:p>
          <a:p>
            <a:pPr eaLnBrk="1" hangingPunct="1">
              <a:lnSpc>
                <a:spcPct val="90000"/>
              </a:lnSpc>
            </a:pPr>
            <a:r>
              <a:rPr lang="en-US" sz="2800" b="1" smtClean="0"/>
              <a:t>There was little incentive to produce, and the Soviet Union saw a decline in the production of agricultural goods. </a:t>
            </a:r>
          </a:p>
          <a:p>
            <a:pPr eaLnBrk="1" hangingPunct="1">
              <a:lnSpc>
                <a:spcPct val="90000"/>
              </a:lnSpc>
            </a:pPr>
            <a:endParaRPr lang="en-US" sz="2800" b="1" smtClean="0"/>
          </a:p>
          <a:p>
            <a:pPr eaLnBrk="1" hangingPunct="1">
              <a:lnSpc>
                <a:spcPct val="90000"/>
              </a:lnSpc>
            </a:pPr>
            <a:endParaRPr lang="en-US" sz="28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0" fill="hold"/>
                                        <p:tgtEl>
                                          <p:spTgt spid="16389"/>
                                        </p:tgtEl>
                                        <p:attrNameLst>
                                          <p:attrName>ppt_w</p:attrName>
                                        </p:attrNameLst>
                                      </p:cBhvr>
                                      <p:tavLst>
                                        <p:tav tm="0" fmla="#ppt_w*sin(2.5*pi*$)">
                                          <p:val>
                                            <p:fltVal val="0"/>
                                          </p:val>
                                        </p:tav>
                                        <p:tav tm="100000">
                                          <p:val>
                                            <p:fltVal val="1"/>
                                          </p:val>
                                        </p:tav>
                                      </p:tavLst>
                                    </p:anim>
                                    <p:anim calcmode="lin" valueType="num">
                                      <p:cBhvr>
                                        <p:cTn id="8" dur="5000" fill="hold"/>
                                        <p:tgtEl>
                                          <p:spTgt spid="16389"/>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90">
                                            <p:bg/>
                                          </p:spTgt>
                                        </p:tgtEl>
                                        <p:attrNameLst>
                                          <p:attrName>style.visibility</p:attrName>
                                        </p:attrNameLst>
                                      </p:cBhvr>
                                      <p:to>
                                        <p:strVal val="visible"/>
                                      </p:to>
                                    </p:set>
                                    <p:anim calcmode="lin" valueType="num">
                                      <p:cBhvr additive="base">
                                        <p:cTn id="13" dur="500" fill="hold"/>
                                        <p:tgtEl>
                                          <p:spTgt spid="16390">
                                            <p:bg/>
                                          </p:spTgt>
                                        </p:tgtEl>
                                        <p:attrNameLst>
                                          <p:attrName>ppt_x</p:attrName>
                                        </p:attrNameLst>
                                      </p:cBhvr>
                                      <p:tavLst>
                                        <p:tav tm="0">
                                          <p:val>
                                            <p:strVal val="0-#ppt_w/2"/>
                                          </p:val>
                                        </p:tav>
                                        <p:tav tm="100000">
                                          <p:val>
                                            <p:strVal val="#ppt_x"/>
                                          </p:val>
                                        </p:tav>
                                      </p:tavLst>
                                    </p:anim>
                                    <p:anim calcmode="lin" valueType="num">
                                      <p:cBhvr additive="base">
                                        <p:cTn id="14" dur="500" fill="hold"/>
                                        <p:tgtEl>
                                          <p:spTgt spid="16390">
                                            <p:bg/>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90">
                                            <p:txEl>
                                              <p:pRg st="0" end="0"/>
                                            </p:txEl>
                                          </p:spTgt>
                                        </p:tgtEl>
                                        <p:attrNameLst>
                                          <p:attrName>style.visibility</p:attrName>
                                        </p:attrNameLst>
                                      </p:cBhvr>
                                      <p:to>
                                        <p:strVal val="visible"/>
                                      </p:to>
                                    </p:set>
                                    <p:anim calcmode="lin" valueType="num">
                                      <p:cBhvr additive="base">
                                        <p:cTn id="19" dur="500" fill="hold"/>
                                        <p:tgtEl>
                                          <p:spTgt spid="16390">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639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90">
                                            <p:txEl>
                                              <p:pRg st="1" end="1"/>
                                            </p:txEl>
                                          </p:spTgt>
                                        </p:tgtEl>
                                        <p:attrNameLst>
                                          <p:attrName>style.visibility</p:attrName>
                                        </p:attrNameLst>
                                      </p:cBhvr>
                                      <p:to>
                                        <p:strVal val="visible"/>
                                      </p:to>
                                    </p:set>
                                    <p:anim calcmode="lin" valueType="num">
                                      <p:cBhvr additive="base">
                                        <p:cTn id="25" dur="500" fill="hold"/>
                                        <p:tgtEl>
                                          <p:spTgt spid="16390">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639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90">
                                            <p:txEl>
                                              <p:pRg st="2" end="2"/>
                                            </p:txEl>
                                          </p:spTgt>
                                        </p:tgtEl>
                                        <p:attrNameLst>
                                          <p:attrName>style.visibility</p:attrName>
                                        </p:attrNameLst>
                                      </p:cBhvr>
                                      <p:to>
                                        <p:strVal val="visible"/>
                                      </p:to>
                                    </p:set>
                                    <p:anim calcmode="lin" valueType="num">
                                      <p:cBhvr additive="base">
                                        <p:cTn id="31" dur="500" fill="hold"/>
                                        <p:tgtEl>
                                          <p:spTgt spid="16390">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639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90">
                                            <p:txEl>
                                              <p:pRg st="3" end="3"/>
                                            </p:txEl>
                                          </p:spTgt>
                                        </p:tgtEl>
                                        <p:attrNameLst>
                                          <p:attrName>style.visibility</p:attrName>
                                        </p:attrNameLst>
                                      </p:cBhvr>
                                      <p:to>
                                        <p:strVal val="visible"/>
                                      </p:to>
                                    </p:set>
                                    <p:anim calcmode="lin" valueType="num">
                                      <p:cBhvr additive="base">
                                        <p:cTn id="37" dur="500" fill="hold"/>
                                        <p:tgtEl>
                                          <p:spTgt spid="16390">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639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390">
                                            <p:txEl>
                                              <p:pRg st="4" end="4"/>
                                            </p:txEl>
                                          </p:spTgt>
                                        </p:tgtEl>
                                        <p:attrNameLst>
                                          <p:attrName>style.visibility</p:attrName>
                                        </p:attrNameLst>
                                      </p:cBhvr>
                                      <p:to>
                                        <p:strVal val="visible"/>
                                      </p:to>
                                    </p:set>
                                    <p:anim calcmode="lin" valueType="num">
                                      <p:cBhvr additive="base">
                                        <p:cTn id="43" dur="500" fill="hold"/>
                                        <p:tgtEl>
                                          <p:spTgt spid="16390">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639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utoUpdateAnimBg="0"/>
      <p:bldP spid="16390" grpId="0" build="p"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0"/>
            <a:ext cx="9144000" cy="1143000"/>
          </a:xfrm>
          <a:solidFill>
            <a:schemeClr val="accent3">
              <a:lumMod val="95000"/>
            </a:schemeClr>
          </a:solidFill>
        </p:spPr>
        <p:txBody>
          <a:bodyPr/>
          <a:lstStyle/>
          <a:p>
            <a:pPr eaLnBrk="1" hangingPunct="1"/>
            <a:r>
              <a:rPr lang="en-US" sz="3200" b="1" dirty="0" smtClean="0">
                <a:latin typeface="Bodoni MT Black" pitchFamily="18" charset="0"/>
              </a:rPr>
              <a:t>Advantages and Disadvantages of  Centrally Planned Economies</a:t>
            </a:r>
          </a:p>
        </p:txBody>
      </p:sp>
      <p:graphicFrame>
        <p:nvGraphicFramePr>
          <p:cNvPr id="4" name="Table 3"/>
          <p:cNvGraphicFramePr>
            <a:graphicFrameLocks noGrp="1"/>
          </p:cNvGraphicFramePr>
          <p:nvPr/>
        </p:nvGraphicFramePr>
        <p:xfrm>
          <a:off x="0" y="1031214"/>
          <a:ext cx="9144000" cy="6756426"/>
        </p:xfrm>
        <a:graphic>
          <a:graphicData uri="http://schemas.openxmlformats.org/drawingml/2006/table">
            <a:tbl>
              <a:tblPr firstRow="1" bandRow="1">
                <a:tableStyleId>{073A0DAA-6AF3-43AB-8588-CEC1D06C72B9}</a:tableStyleId>
              </a:tblPr>
              <a:tblGrid>
                <a:gridCol w="4572000"/>
                <a:gridCol w="4572000"/>
              </a:tblGrid>
              <a:tr h="690906">
                <a:tc>
                  <a:txBody>
                    <a:bodyPr/>
                    <a:lstStyle/>
                    <a:p>
                      <a:r>
                        <a:rPr lang="en-US" sz="2800" dirty="0" smtClean="0">
                          <a:latin typeface="Adobe Garamond Pro" pitchFamily="18" charset="0"/>
                        </a:rPr>
                        <a:t>Advantages</a:t>
                      </a:r>
                      <a:endParaRPr lang="en-US" sz="2800" dirty="0">
                        <a:latin typeface="Adobe Garamond Pro" pitchFamily="18" charset="0"/>
                      </a:endParaRPr>
                    </a:p>
                  </a:txBody>
                  <a:tcPr/>
                </a:tc>
                <a:tc>
                  <a:txBody>
                    <a:bodyPr/>
                    <a:lstStyle/>
                    <a:p>
                      <a:r>
                        <a:rPr lang="en-US" sz="2800" dirty="0" smtClean="0">
                          <a:latin typeface="Adobe Garamond Pro" pitchFamily="18" charset="0"/>
                        </a:rPr>
                        <a:t>Disadvantages</a:t>
                      </a:r>
                      <a:endParaRPr lang="en-US" sz="2800" dirty="0">
                        <a:latin typeface="Adobe Garamond Pro" pitchFamily="18" charset="0"/>
                      </a:endParaRPr>
                    </a:p>
                  </a:txBody>
                  <a:tcPr/>
                </a:tc>
              </a:tr>
              <a:tr h="4770094">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2800" dirty="0" smtClean="0">
                          <a:latin typeface="Adobe Garamond Pro" pitchFamily="18" charset="0"/>
                        </a:rPr>
                        <a:t>Public goods and services provided</a:t>
                      </a:r>
                      <a:r>
                        <a:rPr lang="en-US" sz="2800" baseline="0" dirty="0" smtClean="0">
                          <a:latin typeface="Adobe Garamond Pro" pitchFamily="18" charset="0"/>
                        </a:rPr>
                        <a:t> by the state (i.e. healthcare, education,           housing)</a:t>
                      </a:r>
                      <a:endParaRPr lang="en-US" sz="2800" dirty="0" smtClean="0">
                        <a:latin typeface="Adobe Garamond Pro" pitchFamily="18" charset="0"/>
                      </a:endParaRPr>
                    </a:p>
                    <a:p>
                      <a:pPr marL="342900" indent="-342900">
                        <a:buFont typeface="+mj-lt"/>
                        <a:buAutoNum type="arabicPeriod"/>
                      </a:pPr>
                      <a:r>
                        <a:rPr lang="en-US" sz="2800" dirty="0" smtClean="0">
                          <a:latin typeface="Adobe Garamond Pro" pitchFamily="18" charset="0"/>
                        </a:rPr>
                        <a:t>Wasteful competition is avoided </a:t>
                      </a:r>
                    </a:p>
                    <a:p>
                      <a:pPr marL="342900" indent="-342900">
                        <a:buFont typeface="+mj-lt"/>
                        <a:buAutoNum type="arabicPeriod"/>
                      </a:pPr>
                      <a:r>
                        <a:rPr lang="en-US" sz="2800" dirty="0" smtClean="0">
                          <a:latin typeface="Adobe Garamond Pro" pitchFamily="18" charset="0"/>
                        </a:rPr>
                        <a:t>Peaceful</a:t>
                      </a:r>
                      <a:r>
                        <a:rPr lang="en-US" sz="2800" baseline="0" dirty="0" smtClean="0">
                          <a:latin typeface="Adobe Garamond Pro" pitchFamily="18" charset="0"/>
                        </a:rPr>
                        <a:t> labor conditions</a:t>
                      </a:r>
                    </a:p>
                    <a:p>
                      <a:pPr marL="342900" indent="-342900">
                        <a:buFont typeface="+mj-lt"/>
                        <a:buAutoNum type="arabicPeriod"/>
                      </a:pPr>
                      <a:r>
                        <a:rPr lang="en-US" sz="2800" baseline="0" dirty="0" smtClean="0">
                          <a:latin typeface="Adobe Garamond Pro" pitchFamily="18" charset="0"/>
                        </a:rPr>
                        <a:t>Welfare of citizens is the primary goal of the state</a:t>
                      </a:r>
                    </a:p>
                    <a:p>
                      <a:pPr marL="342900" indent="-342900">
                        <a:buFont typeface="+mj-lt"/>
                        <a:buAutoNum type="arabicPeriod"/>
                      </a:pPr>
                      <a:r>
                        <a:rPr lang="en-US" sz="2800" baseline="0" dirty="0" smtClean="0">
                          <a:latin typeface="Adobe Garamond Pro" pitchFamily="18" charset="0"/>
                        </a:rPr>
                        <a:t>Business cannot act against the interest of the people </a:t>
                      </a:r>
                      <a:endParaRPr lang="en-US" sz="2800" dirty="0" smtClean="0">
                        <a:latin typeface="Adobe Garamond Pro" pitchFamily="18" charset="0"/>
                      </a:endParaRPr>
                    </a:p>
                    <a:p>
                      <a:pPr marL="342900" indent="-342900">
                        <a:buFont typeface="+mj-lt"/>
                        <a:buNone/>
                      </a:pPr>
                      <a:endParaRPr lang="en-US" sz="2800" baseline="0" dirty="0" smtClean="0">
                        <a:latin typeface="Adobe Garamond Pro" pitchFamily="18" charset="0"/>
                      </a:endParaRPr>
                    </a:p>
                    <a:p>
                      <a:pPr marL="342900" indent="-342900">
                        <a:buFont typeface="+mj-lt"/>
                        <a:buNone/>
                      </a:pPr>
                      <a:r>
                        <a:rPr lang="en-US" sz="2800" dirty="0" smtClean="0">
                          <a:latin typeface="Adobe Garamond Pro" pitchFamily="18" charset="0"/>
                        </a:rPr>
                        <a:t/>
                      </a:r>
                      <a:br>
                        <a:rPr lang="en-US" sz="2800" dirty="0" smtClean="0">
                          <a:latin typeface="Adobe Garamond Pro" pitchFamily="18" charset="0"/>
                        </a:rPr>
                      </a:br>
                      <a:endParaRPr lang="en-US" sz="2800" dirty="0">
                        <a:latin typeface="Adobe Garamond Pro" pitchFamily="18" charset="0"/>
                      </a:endParaRPr>
                    </a:p>
                  </a:txBody>
                  <a:tcPr/>
                </a:tc>
                <a:tc>
                  <a:txBody>
                    <a:bodyPr/>
                    <a:lstStyle/>
                    <a:p>
                      <a:pPr marL="342900" indent="-342900" eaLnBrk="1" hangingPunct="1">
                        <a:buFont typeface="+mj-lt"/>
                        <a:buAutoNum type="arabicPeriod"/>
                      </a:pPr>
                      <a:r>
                        <a:rPr lang="en-US" altLang="en-US" sz="2800" dirty="0" smtClean="0">
                          <a:latin typeface="Adobe Garamond Pro" pitchFamily="18" charset="0"/>
                        </a:rPr>
                        <a:t>Poor-quality goods</a:t>
                      </a:r>
                      <a:r>
                        <a:rPr lang="en-US" altLang="en-US" sz="2800" baseline="0" dirty="0" smtClean="0">
                          <a:latin typeface="Adobe Garamond Pro" pitchFamily="18" charset="0"/>
                        </a:rPr>
                        <a:t> and shortages</a:t>
                      </a:r>
                      <a:endParaRPr lang="en-US" altLang="en-US" sz="2800" dirty="0" smtClean="0">
                        <a:latin typeface="Adobe Garamond Pro" pitchFamily="18" charset="0"/>
                      </a:endParaRPr>
                    </a:p>
                    <a:p>
                      <a:pPr marL="342900" indent="-342900" eaLnBrk="1" hangingPunct="1">
                        <a:buFont typeface="+mj-lt"/>
                        <a:buAutoNum type="arabicPeriod"/>
                      </a:pPr>
                      <a:r>
                        <a:rPr lang="en-US" sz="2800" dirty="0" smtClean="0">
                          <a:latin typeface="Adobe Garamond Pro" pitchFamily="18" charset="0"/>
                        </a:rPr>
                        <a:t>Failure</a:t>
                      </a:r>
                      <a:r>
                        <a:rPr lang="en-US" sz="2800" baseline="0" dirty="0" smtClean="0">
                          <a:latin typeface="Adobe Garamond Pro" pitchFamily="18" charset="0"/>
                        </a:rPr>
                        <a:t> to meet </a:t>
                      </a:r>
                      <a:r>
                        <a:rPr lang="en-US" sz="2800" dirty="0" smtClean="0">
                          <a:latin typeface="Adobe Garamond Pro" pitchFamily="18" charset="0"/>
                        </a:rPr>
                        <a:t>set ideals/</a:t>
                      </a:r>
                      <a:r>
                        <a:rPr lang="en-US" sz="2800" baseline="0" dirty="0" smtClean="0">
                          <a:latin typeface="Adobe Garamond Pro" pitchFamily="18" charset="0"/>
                        </a:rPr>
                        <a:t> </a:t>
                      </a:r>
                      <a:r>
                        <a:rPr lang="en-US" sz="2800" dirty="0" smtClean="0">
                          <a:latin typeface="Adobe Garamond Pro" pitchFamily="18" charset="0"/>
                        </a:rPr>
                        <a:t>consumer needs</a:t>
                      </a:r>
                    </a:p>
                    <a:p>
                      <a:pPr marL="342900" indent="-342900" eaLnBrk="1" hangingPunct="1">
                        <a:buFont typeface="+mj-lt"/>
                        <a:buAutoNum type="arabicPeriod"/>
                      </a:pPr>
                      <a:r>
                        <a:rPr lang="en-US" sz="2800" dirty="0" smtClean="0">
                          <a:latin typeface="Adobe Garamond Pro" pitchFamily="18" charset="0"/>
                        </a:rPr>
                        <a:t>Lack of incentive to work hard</a:t>
                      </a:r>
                    </a:p>
                    <a:p>
                      <a:pPr marL="342900" indent="-342900" eaLnBrk="1" hangingPunct="1">
                        <a:buFont typeface="+mj-lt"/>
                        <a:buAutoNum type="arabicPeriod"/>
                      </a:pPr>
                      <a:r>
                        <a:rPr lang="en-US" sz="2800" dirty="0" smtClean="0">
                          <a:latin typeface="Adobe Garamond Pro" pitchFamily="18" charset="0"/>
                        </a:rPr>
                        <a:t>Lack of innovation</a:t>
                      </a:r>
                    </a:p>
                    <a:p>
                      <a:pPr marL="342900" indent="-342900" eaLnBrk="1" hangingPunct="1">
                        <a:buFont typeface="+mj-lt"/>
                        <a:buAutoNum type="arabicPeriod"/>
                      </a:pPr>
                      <a:r>
                        <a:rPr lang="en-US" sz="2800" dirty="0" smtClean="0">
                          <a:latin typeface="Adobe Garamond Pro" pitchFamily="18" charset="0"/>
                        </a:rPr>
                        <a:t>Expensive and inflexible government</a:t>
                      </a:r>
                    </a:p>
                    <a:p>
                      <a:pPr marL="342900" indent="-342900" eaLnBrk="1" hangingPunct="1">
                        <a:buFont typeface="+mj-lt"/>
                        <a:buAutoNum type="arabicPeriod"/>
                      </a:pPr>
                      <a:r>
                        <a:rPr lang="en-US" sz="2800" dirty="0" smtClean="0">
                          <a:latin typeface="Adobe Garamond Pro" pitchFamily="18" charset="0"/>
                        </a:rPr>
                        <a:t>Sacrifice of individual freedoms for</a:t>
                      </a:r>
                      <a:r>
                        <a:rPr lang="en-US" sz="2800" baseline="0" dirty="0" smtClean="0">
                          <a:latin typeface="Adobe Garamond Pro" pitchFamily="18" charset="0"/>
                        </a:rPr>
                        <a:t> society</a:t>
                      </a:r>
                      <a:endParaRPr lang="en-US" sz="2800" dirty="0" smtClean="0">
                        <a:latin typeface="Adobe Garamond Pro" pitchFamily="18" charset="0"/>
                      </a:endParaRPr>
                    </a:p>
                    <a:p>
                      <a:endParaRPr lang="en-US" sz="2800" dirty="0">
                        <a:latin typeface="Adobe Garamond Pro"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0"/>
            <a:ext cx="8763000" cy="1143000"/>
          </a:xfrm>
        </p:spPr>
        <p:style>
          <a:lnRef idx="2">
            <a:schemeClr val="dk1"/>
          </a:lnRef>
          <a:fillRef idx="1">
            <a:schemeClr val="lt1"/>
          </a:fillRef>
          <a:effectRef idx="0">
            <a:schemeClr val="dk1"/>
          </a:effectRef>
          <a:fontRef idx="minor">
            <a:schemeClr val="dk1"/>
          </a:fontRef>
        </p:style>
        <p:txBody>
          <a:bodyPr/>
          <a:lstStyle/>
          <a:p>
            <a:pPr eaLnBrk="1" hangingPunct="1"/>
            <a:r>
              <a:rPr lang="en-US" sz="4800" b="1" dirty="0" smtClean="0">
                <a:latin typeface="+mj-lt"/>
              </a:rPr>
              <a:t>Mixed Economies</a:t>
            </a:r>
          </a:p>
        </p:txBody>
      </p:sp>
      <p:sp>
        <p:nvSpPr>
          <p:cNvPr id="9219" name="Rectangle 3"/>
          <p:cNvSpPr>
            <a:spLocks noGrp="1" noChangeArrowheads="1"/>
          </p:cNvSpPr>
          <p:nvPr>
            <p:ph idx="1"/>
          </p:nvPr>
        </p:nvSpPr>
        <p:spPr>
          <a:xfrm>
            <a:off x="914400" y="1828800"/>
            <a:ext cx="7391400" cy="4191000"/>
          </a:xfrm>
        </p:spPr>
        <p:txBody>
          <a:bodyPr/>
          <a:lstStyle/>
          <a:p>
            <a:pPr eaLnBrk="1" hangingPunct="1">
              <a:lnSpc>
                <a:spcPct val="90000"/>
              </a:lnSpc>
            </a:pPr>
            <a:r>
              <a:rPr lang="en-US" sz="2800" dirty="0" smtClean="0">
                <a:solidFill>
                  <a:schemeClr val="tx1">
                    <a:lumMod val="75000"/>
                    <a:lumOff val="25000"/>
                  </a:schemeClr>
                </a:solidFill>
                <a:latin typeface="Adobe Garamond Pro" pitchFamily="18" charset="0"/>
              </a:rPr>
              <a:t>Most modern economies mix features of both systems (centrally planned and free market).  </a:t>
            </a:r>
          </a:p>
          <a:p>
            <a:pPr eaLnBrk="1" hangingPunct="1">
              <a:lnSpc>
                <a:spcPct val="90000"/>
              </a:lnSpc>
            </a:pPr>
            <a:r>
              <a:rPr lang="en-US" altLang="en-US" sz="2800" dirty="0" smtClean="0">
                <a:solidFill>
                  <a:schemeClr val="tx1">
                    <a:lumMod val="75000"/>
                    <a:lumOff val="25000"/>
                  </a:schemeClr>
                </a:solidFill>
                <a:latin typeface="Adobe Garamond Pro" pitchFamily="18" charset="0"/>
              </a:rPr>
              <a:t>An economic system that permits the conduct of business with minimal government intervention is called free enterprise.  </a:t>
            </a:r>
          </a:p>
          <a:p>
            <a:pPr eaLnBrk="1" hangingPunct="1">
              <a:lnSpc>
                <a:spcPct val="90000"/>
              </a:lnSpc>
            </a:pPr>
            <a:r>
              <a:rPr lang="en-US" altLang="en-US" sz="2800" dirty="0" smtClean="0">
                <a:solidFill>
                  <a:schemeClr val="tx1">
                    <a:lumMod val="75000"/>
                    <a:lumOff val="25000"/>
                  </a:schemeClr>
                </a:solidFill>
                <a:latin typeface="Adobe Garamond Pro" pitchFamily="18" charset="0"/>
              </a:rPr>
              <a:t>This is the system that exists in the United States and most industrialized nations throughout the world.</a:t>
            </a:r>
          </a:p>
          <a:p>
            <a:pPr eaLnBrk="1" hangingPunct="1">
              <a:lnSpc>
                <a:spcPct val="90000"/>
              </a:lnSpc>
            </a:pPr>
            <a:r>
              <a:rPr lang="en-US" altLang="en-US" sz="2800" dirty="0" smtClean="0">
                <a:solidFill>
                  <a:schemeClr val="tx1">
                    <a:lumMod val="75000"/>
                    <a:lumOff val="25000"/>
                  </a:schemeClr>
                </a:solidFill>
                <a:latin typeface="Adobe Garamond Pro" pitchFamily="18" charset="0"/>
              </a:rPr>
              <a:t>How do mixed economies differ? For example consider the United States and France. </a:t>
            </a:r>
          </a:p>
          <a:p>
            <a:pPr eaLnBrk="1" hangingPunct="1">
              <a:lnSpc>
                <a:spcPct val="90000"/>
              </a:lnSpc>
              <a:buNone/>
            </a:pPr>
            <a:endParaRPr lang="en-US" altLang="en-US" sz="2800" b="1" dirty="0" smtClean="0">
              <a:solidFill>
                <a:schemeClr val="tx1">
                  <a:lumMod val="75000"/>
                  <a:lumOff val="25000"/>
                </a:schemeClr>
              </a:solidFill>
              <a:latin typeface="Adobe Garamond Pro"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0-#ppt_w/2"/>
                                          </p:val>
                                        </p:tav>
                                        <p:tav tm="100000">
                                          <p:val>
                                            <p:strVal val="#ppt_x"/>
                                          </p:val>
                                        </p:tav>
                                      </p:tavLst>
                                    </p:anim>
                                    <p:anim calcmode="lin" valueType="num">
                                      <p:cBhvr additive="base">
                                        <p:cTn id="8"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9219">
                                            <p:txEl>
                                              <p:pRg st="0" end="0"/>
                                            </p:txEl>
                                          </p:spTgt>
                                        </p:tgtEl>
                                        <p:attrNameLst>
                                          <p:attrName>style.visibility</p:attrName>
                                        </p:attrNameLst>
                                      </p:cBhvr>
                                      <p:to>
                                        <p:strVal val="visible"/>
                                      </p:to>
                                    </p:set>
                                    <p:animEffect transition="in" filter="box(in)">
                                      <p:cBhvr>
                                        <p:cTn id="13" dur="500"/>
                                        <p:tgtEl>
                                          <p:spTgt spid="921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9219">
                                            <p:txEl>
                                              <p:pRg st="1" end="1"/>
                                            </p:txEl>
                                          </p:spTgt>
                                        </p:tgtEl>
                                        <p:attrNameLst>
                                          <p:attrName>style.visibility</p:attrName>
                                        </p:attrNameLst>
                                      </p:cBhvr>
                                      <p:to>
                                        <p:strVal val="visible"/>
                                      </p:to>
                                    </p:set>
                                    <p:animEffect transition="in" filter="box(in)">
                                      <p:cBhvr>
                                        <p:cTn id="18" dur="500"/>
                                        <p:tgtEl>
                                          <p:spTgt spid="921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9219">
                                            <p:txEl>
                                              <p:pRg st="2" end="2"/>
                                            </p:txEl>
                                          </p:spTgt>
                                        </p:tgtEl>
                                        <p:attrNameLst>
                                          <p:attrName>style.visibility</p:attrName>
                                        </p:attrNameLst>
                                      </p:cBhvr>
                                      <p:to>
                                        <p:strVal val="visible"/>
                                      </p:to>
                                    </p:set>
                                    <p:animEffect transition="in" filter="box(in)">
                                      <p:cBhvr>
                                        <p:cTn id="23" dur="5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Effect transition="in" filter="box(in)">
                                      <p:cBhvr>
                                        <p:cTn id="28"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autoUpdateAnimBg="0"/>
      <p:bldP spid="921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0"/>
            <a:ext cx="7024744" cy="1143000"/>
          </a:xfrm>
        </p:spPr>
        <p:txBody>
          <a:bodyPr>
            <a:normAutofit fontScale="90000"/>
          </a:bodyPr>
          <a:lstStyle/>
          <a:p>
            <a:r>
              <a:rPr lang="en-US" altLang="en-US" b="1" dirty="0" smtClean="0">
                <a:solidFill>
                  <a:schemeClr val="tx1">
                    <a:lumMod val="75000"/>
                    <a:lumOff val="25000"/>
                  </a:schemeClr>
                </a:solidFill>
              </a:rPr>
              <a:t/>
            </a:r>
            <a:br>
              <a:rPr lang="en-US" altLang="en-US" b="1" dirty="0" smtClean="0">
                <a:solidFill>
                  <a:schemeClr val="tx1">
                    <a:lumMod val="75000"/>
                    <a:lumOff val="25000"/>
                  </a:schemeClr>
                </a:solidFill>
              </a:rPr>
            </a:br>
            <a:r>
              <a:rPr lang="en-US" altLang="en-US" b="1" dirty="0">
                <a:solidFill>
                  <a:schemeClr val="tx1">
                    <a:lumMod val="75000"/>
                    <a:lumOff val="25000"/>
                  </a:schemeClr>
                </a:solidFill>
              </a:rPr>
              <a:t/>
            </a:r>
            <a:br>
              <a:rPr lang="en-US" altLang="en-US" b="1" dirty="0">
                <a:solidFill>
                  <a:schemeClr val="tx1">
                    <a:lumMod val="75000"/>
                    <a:lumOff val="25000"/>
                  </a:schemeClr>
                </a:solidFill>
              </a:rPr>
            </a:br>
            <a:r>
              <a:rPr lang="en-US" altLang="en-US" b="1" dirty="0" smtClean="0">
                <a:solidFill>
                  <a:schemeClr val="tx1">
                    <a:lumMod val="75000"/>
                    <a:lumOff val="25000"/>
                  </a:schemeClr>
                </a:solidFill>
              </a:rPr>
              <a:t/>
            </a:r>
            <a:br>
              <a:rPr lang="en-US" altLang="en-US" b="1" dirty="0" smtClean="0">
                <a:solidFill>
                  <a:schemeClr val="tx1">
                    <a:lumMod val="75000"/>
                    <a:lumOff val="25000"/>
                  </a:schemeClr>
                </a:solidFill>
              </a:rPr>
            </a:br>
            <a:r>
              <a:rPr lang="en-US" altLang="en-US" b="1" dirty="0">
                <a:solidFill>
                  <a:schemeClr val="tx1">
                    <a:lumMod val="75000"/>
                    <a:lumOff val="25000"/>
                  </a:schemeClr>
                </a:solidFill>
              </a:rPr>
              <a:t/>
            </a:r>
            <a:br>
              <a:rPr lang="en-US" altLang="en-US" b="1" dirty="0">
                <a:solidFill>
                  <a:schemeClr val="tx1">
                    <a:lumMod val="75000"/>
                    <a:lumOff val="25000"/>
                  </a:schemeClr>
                </a:solidFill>
              </a:rPr>
            </a:br>
            <a:r>
              <a:rPr lang="en-US" altLang="en-US" b="1" dirty="0" smtClean="0">
                <a:solidFill>
                  <a:schemeClr val="tx1">
                    <a:lumMod val="75000"/>
                    <a:lumOff val="25000"/>
                  </a:schemeClr>
                </a:solidFill>
              </a:rPr>
              <a:t/>
            </a:r>
            <a:br>
              <a:rPr lang="en-US" altLang="en-US" b="1" dirty="0" smtClean="0">
                <a:solidFill>
                  <a:schemeClr val="tx1">
                    <a:lumMod val="75000"/>
                    <a:lumOff val="25000"/>
                  </a:schemeClr>
                </a:solidFill>
              </a:rPr>
            </a:br>
            <a:r>
              <a:rPr lang="en-US" altLang="en-US" sz="4900" b="1" dirty="0" smtClean="0">
                <a:solidFill>
                  <a:schemeClr val="tx1">
                    <a:lumMod val="75000"/>
                    <a:lumOff val="25000"/>
                  </a:schemeClr>
                </a:solidFill>
              </a:rPr>
              <a:t>American </a:t>
            </a:r>
            <a:r>
              <a:rPr lang="en-US" altLang="en-US" sz="4900" b="1" dirty="0">
                <a:solidFill>
                  <a:schemeClr val="tx1">
                    <a:lumMod val="75000"/>
                    <a:lumOff val="25000"/>
                  </a:schemeClr>
                </a:solidFill>
              </a:rPr>
              <a:t>Free </a:t>
            </a:r>
            <a:r>
              <a:rPr lang="en-US" altLang="en-US" sz="4900" b="1" dirty="0" smtClean="0">
                <a:solidFill>
                  <a:schemeClr val="tx1">
                    <a:lumMod val="75000"/>
                    <a:lumOff val="25000"/>
                  </a:schemeClr>
                </a:solidFill>
              </a:rPr>
              <a:t>Enterprise</a:t>
            </a:r>
            <a:r>
              <a:rPr lang="en-US" altLang="en-US" b="1" dirty="0" smtClean="0">
                <a:solidFill>
                  <a:schemeClr val="tx1">
                    <a:lumMod val="75000"/>
                    <a:lumOff val="25000"/>
                  </a:schemeClr>
                </a:solidFill>
              </a:rPr>
              <a:t/>
            </a:r>
            <a:br>
              <a:rPr lang="en-US" altLang="en-US" b="1" dirty="0" smtClean="0">
                <a:solidFill>
                  <a:schemeClr val="tx1">
                    <a:lumMod val="75000"/>
                    <a:lumOff val="25000"/>
                  </a:schemeClr>
                </a:solidFill>
              </a:rPr>
            </a:br>
            <a:r>
              <a:rPr lang="en-US" altLang="en-US" b="1" dirty="0" smtClean="0">
                <a:solidFill>
                  <a:schemeClr val="tx1">
                    <a:lumMod val="75000"/>
                    <a:lumOff val="25000"/>
                  </a:schemeClr>
                </a:solidFill>
              </a:rPr>
              <a:t> </a:t>
            </a:r>
            <a:r>
              <a:rPr lang="en-US" altLang="en-US" b="1" dirty="0">
                <a:solidFill>
                  <a:schemeClr val="tx1">
                    <a:lumMod val="75000"/>
                    <a:lumOff val="25000"/>
                  </a:schemeClr>
                </a:solidFill>
              </a:rPr>
              <a:t>(</a:t>
            </a:r>
            <a:r>
              <a:rPr lang="en-US" b="1" dirty="0">
                <a:solidFill>
                  <a:schemeClr val="tx1">
                    <a:lumMod val="75000"/>
                    <a:lumOff val="25000"/>
                  </a:schemeClr>
                </a:solidFill>
                <a:cs typeface="Times New Roman" pitchFamily="18" charset="0"/>
              </a:rPr>
              <a:t>Freedom vs. Protection)</a:t>
            </a:r>
            <a:br>
              <a:rPr lang="en-US" b="1" dirty="0">
                <a:solidFill>
                  <a:schemeClr val="tx1">
                    <a:lumMod val="75000"/>
                    <a:lumOff val="25000"/>
                  </a:schemeClr>
                </a:solidFill>
                <a:cs typeface="Times New Roman" pitchFamily="18" charset="0"/>
              </a:rPr>
            </a:br>
            <a:endParaRPr lang="en-US" dirty="0"/>
          </a:p>
        </p:txBody>
      </p:sp>
      <p:sp>
        <p:nvSpPr>
          <p:cNvPr id="3" name="Content Placeholder 2"/>
          <p:cNvSpPr>
            <a:spLocks noGrp="1"/>
          </p:cNvSpPr>
          <p:nvPr>
            <p:ph idx="1"/>
          </p:nvPr>
        </p:nvSpPr>
        <p:spPr/>
        <p:txBody>
          <a:bodyPr>
            <a:normAutofit lnSpcReduction="10000"/>
          </a:bodyPr>
          <a:lstStyle/>
          <a:p>
            <a:pPr marL="0" indent="0" eaLnBrk="1" hangingPunct="1">
              <a:lnSpc>
                <a:spcPct val="90000"/>
              </a:lnSpc>
              <a:buNone/>
            </a:pPr>
            <a:r>
              <a:rPr lang="en-US" dirty="0" smtClean="0">
                <a:solidFill>
                  <a:schemeClr val="tx1">
                    <a:lumMod val="75000"/>
                    <a:lumOff val="25000"/>
                  </a:schemeClr>
                </a:solidFill>
                <a:cs typeface="Times New Roman" pitchFamily="18" charset="0"/>
              </a:rPr>
              <a:t>Tradition of Free Enterprise</a:t>
            </a:r>
          </a:p>
          <a:p>
            <a:pPr eaLnBrk="1" hangingPunct="1">
              <a:lnSpc>
                <a:spcPct val="90000"/>
              </a:lnSpc>
            </a:pPr>
            <a:r>
              <a:rPr lang="en-US" dirty="0" smtClean="0">
                <a:solidFill>
                  <a:schemeClr val="tx1">
                    <a:lumMod val="75000"/>
                    <a:lumOff val="25000"/>
                  </a:schemeClr>
                </a:solidFill>
                <a:cs typeface="Times New Roman" pitchFamily="18" charset="0"/>
              </a:rPr>
              <a:t>Americans </a:t>
            </a:r>
            <a:r>
              <a:rPr lang="en-US" dirty="0">
                <a:solidFill>
                  <a:schemeClr val="tx1">
                    <a:lumMod val="75000"/>
                    <a:lumOff val="25000"/>
                  </a:schemeClr>
                </a:solidFill>
                <a:cs typeface="Times New Roman" pitchFamily="18" charset="0"/>
              </a:rPr>
              <a:t>have favored economic freedom over economic regulation, but we still expect the government to protect us from the problems that can exist in free markets.</a:t>
            </a:r>
          </a:p>
          <a:p>
            <a:pPr eaLnBrk="1" hangingPunct="1">
              <a:lnSpc>
                <a:spcPct val="90000"/>
              </a:lnSpc>
            </a:pPr>
            <a:r>
              <a:rPr lang="en-US" dirty="0">
                <a:solidFill>
                  <a:schemeClr val="tx1">
                    <a:lumMod val="75000"/>
                    <a:lumOff val="25000"/>
                  </a:schemeClr>
                </a:solidFill>
                <a:cs typeface="Times New Roman" pitchFamily="18" charset="0"/>
              </a:rPr>
              <a:t>All Americans act to decide when the benefits of government protection outweigh the drawbacks to free enterprise</a:t>
            </a:r>
            <a:r>
              <a:rPr lang="en-US" sz="2800" dirty="0">
                <a:solidFill>
                  <a:schemeClr val="tx1">
                    <a:lumMod val="75000"/>
                    <a:lumOff val="25000"/>
                  </a:schemeClr>
                </a:solidFill>
                <a:cs typeface="Times New Roman" pitchFamily="18" charset="0"/>
              </a:rPr>
              <a:t>.</a:t>
            </a:r>
            <a:endParaRPr lang="en-US" altLang="en-US" sz="2800" dirty="0">
              <a:solidFill>
                <a:schemeClr val="tx1">
                  <a:lumMod val="75000"/>
                  <a:lumOff val="25000"/>
                </a:schemeClr>
              </a:solidFill>
            </a:endParaRPr>
          </a:p>
          <a:p>
            <a:pPr eaLnBrk="1" hangingPunct="1">
              <a:lnSpc>
                <a:spcPct val="90000"/>
              </a:lnSpc>
            </a:pPr>
            <a:endParaRPr lang="en-US" dirty="0">
              <a:solidFill>
                <a:schemeClr val="tx1">
                  <a:lumMod val="75000"/>
                  <a:lumOff val="25000"/>
                </a:schemeClr>
              </a:solidFill>
              <a:latin typeface="Adobe Garamond Pro" pitchFamily="18" charset="0"/>
            </a:endParaRPr>
          </a:p>
          <a:p>
            <a:endParaRPr lang="en-US" dirty="0"/>
          </a:p>
        </p:txBody>
      </p:sp>
    </p:spTree>
    <p:extLst>
      <p:ext uri="{BB962C8B-B14F-4D97-AF65-F5344CB8AC3E}">
        <p14:creationId xmlns:p14="http://schemas.microsoft.com/office/powerpoint/2010/main" val="2905949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Grp="1" noChangeArrowheads="1"/>
          </p:cNvSpPr>
          <p:nvPr>
            <p:ph type="title"/>
          </p:nvPr>
        </p:nvSpPr>
        <p:spPr>
          <a:xfrm>
            <a:off x="762000" y="3429000"/>
            <a:ext cx="7772400" cy="762000"/>
          </a:xfrm>
        </p:spPr>
        <p:txBody>
          <a:bodyPr>
            <a:normAutofit fontScale="90000"/>
          </a:bodyPr>
          <a:lstStyle/>
          <a:p>
            <a:pPr>
              <a:defRPr/>
            </a:pPr>
            <a:r>
              <a:rPr lang="en-US" sz="3600" dirty="0">
                <a:solidFill>
                  <a:schemeClr val="tx1"/>
                </a:solidFill>
                <a:effectLst>
                  <a:outerShdw blurRad="38100" dist="38100" dir="2700000" algn="tl">
                    <a:srgbClr val="FFFFFF"/>
                  </a:outerShdw>
                </a:effectLst>
                <a:cs typeface="Times New Roman" pitchFamily="18" charset="0"/>
              </a:rPr>
              <a:t>The </a:t>
            </a:r>
            <a:r>
              <a:rPr lang="en-US" sz="4800" b="1" dirty="0">
                <a:solidFill>
                  <a:schemeClr val="tx1"/>
                </a:solidFill>
                <a:effectLst>
                  <a:outerShdw blurRad="38100" dist="38100" dir="2700000" algn="tl">
                    <a:srgbClr val="FFFFFF"/>
                  </a:outerShdw>
                </a:effectLst>
                <a:cs typeface="Times New Roman" pitchFamily="18" charset="0"/>
              </a:rPr>
              <a:t>Role</a:t>
            </a:r>
            <a:r>
              <a:rPr lang="en-US" sz="3600" dirty="0">
                <a:solidFill>
                  <a:schemeClr val="tx1"/>
                </a:solidFill>
                <a:effectLst>
                  <a:outerShdw blurRad="38100" dist="38100" dir="2700000" algn="tl">
                    <a:srgbClr val="FFFFFF"/>
                  </a:outerShdw>
                </a:effectLst>
                <a:cs typeface="Times New Roman" pitchFamily="18" charset="0"/>
              </a:rPr>
              <a:t> of </a:t>
            </a:r>
            <a:r>
              <a:rPr lang="en-US" sz="3600" dirty="0" smtClean="0">
                <a:solidFill>
                  <a:schemeClr val="tx1"/>
                </a:solidFill>
                <a:effectLst>
                  <a:outerShdw blurRad="38100" dist="38100" dir="2700000" algn="tl">
                    <a:srgbClr val="FFFFFF"/>
                  </a:outerShdw>
                </a:effectLst>
                <a:cs typeface="Times New Roman" pitchFamily="18" charset="0"/>
              </a:rPr>
              <a:t>the American Consumer</a:t>
            </a:r>
            <a:endParaRPr lang="en-US" sz="2800" b="1" i="1" dirty="0" smtClean="0">
              <a:effectLst>
                <a:outerShdw blurRad="38100" dist="38100" dir="2700000" algn="tl">
                  <a:srgbClr val="FFFFFF"/>
                </a:outerShdw>
              </a:effectLst>
              <a:cs typeface="Times New Roman" pitchFamily="18" charset="0"/>
            </a:endParaRPr>
          </a:p>
        </p:txBody>
      </p:sp>
      <p:sp>
        <p:nvSpPr>
          <p:cNvPr id="27651" name="Rectangle 1027"/>
          <p:cNvSpPr>
            <a:spLocks noGrp="1" noChangeArrowheads="1"/>
          </p:cNvSpPr>
          <p:nvPr>
            <p:ph idx="1"/>
          </p:nvPr>
        </p:nvSpPr>
        <p:spPr>
          <a:xfrm>
            <a:off x="685800" y="1219200"/>
            <a:ext cx="8001000" cy="4876800"/>
          </a:xfrm>
          <a:solidFill>
            <a:schemeClr val="bg1">
              <a:alpha val="50000"/>
            </a:schemeClr>
          </a:solidFill>
        </p:spPr>
        <p:txBody>
          <a:bodyPr/>
          <a:lstStyle/>
          <a:p>
            <a:pPr>
              <a:buFontTx/>
              <a:buNone/>
              <a:defRPr/>
            </a:pPr>
            <a:endParaRPr lang="en-US" sz="1600" dirty="0" smtClean="0">
              <a:cs typeface="Times New Roman" pitchFamily="18" charset="0"/>
            </a:endParaRPr>
          </a:p>
          <a:p>
            <a:pPr>
              <a:buNone/>
              <a:defRPr/>
            </a:pPr>
            <a:r>
              <a:rPr lang="en-US" b="1" u="sng" dirty="0" smtClean="0">
                <a:effectLst>
                  <a:outerShdw blurRad="38100" dist="38100" dir="2700000" algn="tl">
                    <a:srgbClr val="C0C0C0"/>
                  </a:outerShdw>
                </a:effectLst>
                <a:cs typeface="Times New Roman" pitchFamily="18" charset="0"/>
              </a:rPr>
              <a:t>Constitutional Protections </a:t>
            </a:r>
          </a:p>
          <a:p>
            <a:pPr>
              <a:defRPr/>
            </a:pPr>
            <a:r>
              <a:rPr lang="en-US" sz="2800" dirty="0" smtClean="0">
                <a:cs typeface="Times New Roman" pitchFamily="18" charset="0"/>
              </a:rPr>
              <a:t>Property Rights</a:t>
            </a:r>
          </a:p>
          <a:p>
            <a:pPr>
              <a:defRPr/>
            </a:pPr>
            <a:r>
              <a:rPr lang="en-US" sz="2800" dirty="0" smtClean="0">
                <a:cs typeface="Times New Roman" pitchFamily="18" charset="0"/>
              </a:rPr>
              <a:t>Contracts  </a:t>
            </a:r>
          </a:p>
          <a:p>
            <a:pPr>
              <a:defRPr/>
            </a:pPr>
            <a:r>
              <a:rPr lang="en-US" sz="2800" dirty="0" smtClean="0">
                <a:cs typeface="Times New Roman" pitchFamily="18" charset="0"/>
              </a:rPr>
              <a:t>Taxation</a:t>
            </a:r>
            <a:r>
              <a:rPr lang="en-US" sz="1600" dirty="0" smtClean="0">
                <a:cs typeface="Times New Roman" pitchFamily="18" charset="0"/>
              </a:rPr>
              <a:t> </a:t>
            </a:r>
          </a:p>
          <a:p>
            <a:pPr lvl="3">
              <a:buFontTx/>
              <a:buNone/>
              <a:defRPr/>
            </a:pPr>
            <a:r>
              <a:rPr lang="en-US" sz="3200" dirty="0" smtClean="0">
                <a:solidFill>
                  <a:srgbClr val="FF66CC"/>
                </a:solidFill>
                <a:cs typeface="Times New Roman" pitchFamily="18" charset="0"/>
              </a:rPr>
              <a:t>	</a:t>
            </a:r>
            <a:endParaRPr lang="en-US" sz="3200" dirty="0" smtClean="0">
              <a:cs typeface="Times New Roman" pitchFamily="18" charset="0"/>
            </a:endParaRPr>
          </a:p>
          <a:p>
            <a:pPr>
              <a:buNone/>
              <a:defRPr/>
            </a:pPr>
            <a:r>
              <a:rPr lang="en-US" b="1" u="sng" dirty="0" smtClean="0">
                <a:effectLst>
                  <a:outerShdw blurRad="38100" dist="38100" dir="2700000" algn="tl">
                    <a:srgbClr val="C0C0C0"/>
                  </a:outerShdw>
                </a:effectLst>
                <a:cs typeface="Times New Roman" pitchFamily="18" charset="0"/>
              </a:rPr>
              <a:t>Roles</a:t>
            </a:r>
          </a:p>
          <a:p>
            <a:pPr>
              <a:defRPr/>
            </a:pPr>
            <a:r>
              <a:rPr lang="en-US" sz="2800" dirty="0" smtClean="0">
                <a:cs typeface="Times New Roman" pitchFamily="18" charset="0"/>
              </a:rPr>
              <a:t>Consumer</a:t>
            </a:r>
          </a:p>
          <a:p>
            <a:pPr>
              <a:defRPr/>
            </a:pPr>
            <a:r>
              <a:rPr lang="en-US" sz="2800" dirty="0" smtClean="0">
                <a:cs typeface="Times New Roman" pitchFamily="18" charset="0"/>
              </a:rPr>
              <a:t>Voter</a:t>
            </a:r>
          </a:p>
        </p:txBody>
      </p:sp>
      <p:sp>
        <p:nvSpPr>
          <p:cNvPr id="27653" name="Rectangle 1029"/>
          <p:cNvSpPr>
            <a:spLocks noChangeArrowheads="1"/>
          </p:cNvSpPr>
          <p:nvPr/>
        </p:nvSpPr>
        <p:spPr bwMode="auto">
          <a:xfrm>
            <a:off x="1657350" y="549275"/>
            <a:ext cx="9144000" cy="0"/>
          </a:xfrm>
          <a:prstGeom prst="rect">
            <a:avLst/>
          </a:prstGeom>
          <a:solidFill>
            <a:srgbClr val="ECEAD8"/>
          </a:solidFill>
          <a:ln w="9525">
            <a:noFill/>
            <a:miter lim="800000"/>
            <a:headEnd/>
            <a:tailEnd/>
          </a:ln>
          <a:effectLst/>
        </p:spPr>
        <p:txBody>
          <a:bodyPr lIns="0" tIns="0" rIns="0" bIns="0">
            <a:spAutoFit/>
          </a:bodyPr>
          <a:lstStyle/>
          <a:p>
            <a:pPr>
              <a:defRPr/>
            </a:pPr>
            <a:endParaRPr lang="en-US">
              <a:effectLst>
                <a:outerShdw blurRad="38100" dist="38100" dir="2700000" algn="tl">
                  <a:srgbClr val="000000">
                    <a:alpha val="43137"/>
                  </a:srgbClr>
                </a:outerShdw>
              </a:effectLst>
            </a:endParaRPr>
          </a:p>
        </p:txBody>
      </p:sp>
      <p:sp>
        <p:nvSpPr>
          <p:cNvPr id="27654" name="Rectangle 1030"/>
          <p:cNvSpPr>
            <a:spLocks noChangeArrowheads="1"/>
          </p:cNvSpPr>
          <p:nvPr/>
        </p:nvSpPr>
        <p:spPr bwMode="auto">
          <a:xfrm>
            <a:off x="1657350" y="549275"/>
            <a:ext cx="9144000" cy="0"/>
          </a:xfrm>
          <a:prstGeom prst="rect">
            <a:avLst/>
          </a:prstGeom>
          <a:solidFill>
            <a:srgbClr val="ECEAD8"/>
          </a:solidFill>
          <a:ln w="9525">
            <a:noFill/>
            <a:miter lim="800000"/>
            <a:headEnd/>
            <a:tailEnd/>
          </a:ln>
          <a:effectLst/>
        </p:spPr>
        <p:txBody>
          <a:bodyPr bIns="44436">
            <a:spAutoFit/>
          </a:bodyPr>
          <a:lstStyle/>
          <a:p>
            <a:pPr>
              <a:defRPr/>
            </a:pPr>
            <a:endParaRPr lang="en-US">
              <a:effectLst>
                <a:outerShdw blurRad="38100" dist="38100" dir="2700000" algn="tl">
                  <a:srgbClr val="000000">
                    <a:alpha val="43137"/>
                  </a:srgbClr>
                </a:outerShdw>
              </a:effectLst>
            </a:endParaRPr>
          </a:p>
        </p:txBody>
      </p:sp>
      <p:sp>
        <p:nvSpPr>
          <p:cNvPr id="27656" name="Rectangle 1032"/>
          <p:cNvSpPr>
            <a:spLocks noChangeArrowheads="1"/>
          </p:cNvSpPr>
          <p:nvPr/>
        </p:nvSpPr>
        <p:spPr bwMode="auto">
          <a:xfrm>
            <a:off x="1657350" y="549275"/>
            <a:ext cx="9144000" cy="0"/>
          </a:xfrm>
          <a:prstGeom prst="rect">
            <a:avLst/>
          </a:prstGeom>
          <a:solidFill>
            <a:srgbClr val="ECEAD8"/>
          </a:solidFill>
          <a:ln w="9525">
            <a:noFill/>
            <a:miter lim="800000"/>
            <a:headEnd/>
            <a:tailEnd/>
          </a:ln>
          <a:effectLst/>
        </p:spPr>
        <p:txBody>
          <a:bodyPr>
            <a:spAutoFit/>
          </a:bodyPr>
          <a:lstStyle/>
          <a:p>
            <a:pPr>
              <a:defRPr/>
            </a:pPr>
            <a:endParaRPr lang="en-US">
              <a:effectLst>
                <a:outerShdw blurRad="38100" dist="38100" dir="2700000" algn="tl">
                  <a:srgbClr val="000000">
                    <a:alpha val="43137"/>
                  </a:srgbClr>
                </a:outerShdw>
              </a:effectLst>
            </a:endParaRPr>
          </a:p>
        </p:txBody>
      </p:sp>
      <p:sp>
        <p:nvSpPr>
          <p:cNvPr id="27657" name="Rectangle 1033"/>
          <p:cNvSpPr>
            <a:spLocks noChangeArrowheads="1"/>
          </p:cNvSpPr>
          <p:nvPr/>
        </p:nvSpPr>
        <p:spPr bwMode="auto">
          <a:xfrm>
            <a:off x="1657350" y="549275"/>
            <a:ext cx="9147175" cy="0"/>
          </a:xfrm>
          <a:prstGeom prst="rect">
            <a:avLst/>
          </a:prstGeom>
          <a:solidFill>
            <a:srgbClr val="ECEAD8"/>
          </a:solidFill>
          <a:ln w="9525">
            <a:noFill/>
            <a:miter lim="800000"/>
            <a:headEnd/>
            <a:tailEnd/>
          </a:ln>
          <a:effectLst/>
        </p:spPr>
        <p:txBody>
          <a:bodyPr>
            <a:spAutoFit/>
          </a:bodyPr>
          <a:lstStyle/>
          <a:p>
            <a:pPr>
              <a:defRPr/>
            </a:pPr>
            <a:endParaRPr lang="en-US">
              <a:effectLst>
                <a:outerShdw blurRad="38100" dist="38100" dir="2700000" algn="tl">
                  <a:srgbClr val="000000">
                    <a:alpha val="43137"/>
                  </a:srgbClr>
                </a:outerShdw>
              </a:effectLst>
            </a:endParaRPr>
          </a:p>
        </p:txBody>
      </p:sp>
      <p:grpSp>
        <p:nvGrpSpPr>
          <p:cNvPr id="2" name="Group 1036"/>
          <p:cNvGrpSpPr>
            <a:grpSpLocks/>
          </p:cNvGrpSpPr>
          <p:nvPr/>
        </p:nvGrpSpPr>
        <p:grpSpPr bwMode="auto">
          <a:xfrm>
            <a:off x="1657350" y="549275"/>
            <a:ext cx="9144000" cy="0"/>
            <a:chOff x="0" y="0"/>
            <a:chExt cx="5760" cy="0"/>
          </a:xfrm>
        </p:grpSpPr>
        <p:sp>
          <p:nvSpPr>
            <p:cNvPr id="27659" name="Rectangle 1035"/>
            <p:cNvSpPr>
              <a:spLocks noChangeArrowheads="1"/>
            </p:cNvSpPr>
            <p:nvPr/>
          </p:nvSpPr>
          <p:spPr bwMode="auto">
            <a:xfrm>
              <a:off x="0" y="0"/>
              <a:ext cx="5760" cy="0"/>
            </a:xfrm>
            <a:prstGeom prst="rect">
              <a:avLst/>
            </a:prstGeom>
            <a:solidFill>
              <a:srgbClr val="ECEAD8"/>
            </a:solidFill>
            <a:ln w="9525">
              <a:noFill/>
              <a:miter lim="800000"/>
              <a:headEnd/>
              <a:tailEnd/>
            </a:ln>
            <a:effectLst/>
          </p:spPr>
          <p:txBody>
            <a:bodyPr/>
            <a:lstStyle/>
            <a:p>
              <a:pPr>
                <a:defRPr/>
              </a:pPr>
              <a:endParaRPr lang="en-US">
                <a:effectLst>
                  <a:outerShdw blurRad="38100" dist="38100" dir="2700000" algn="tl">
                    <a:srgbClr val="000000">
                      <a:alpha val="43137"/>
                    </a:srgbClr>
                  </a:outerShdw>
                </a:effectLst>
              </a:endParaRPr>
            </a:p>
          </p:txBody>
        </p:sp>
        <p:sp>
          <p:nvSpPr>
            <p:cNvPr id="27658" name="Rectangle 1034"/>
            <p:cNvSpPr>
              <a:spLocks noChangeArrowheads="1"/>
            </p:cNvSpPr>
            <p:nvPr/>
          </p:nvSpPr>
          <p:spPr bwMode="auto">
            <a:xfrm>
              <a:off x="0" y="0"/>
              <a:ext cx="5760" cy="0"/>
            </a:xfrm>
            <a:prstGeom prst="rect">
              <a:avLst/>
            </a:prstGeom>
            <a:solidFill>
              <a:srgbClr val="ECEAD8"/>
            </a:solidFill>
            <a:ln w="9525">
              <a:noFill/>
              <a:miter lim="800000"/>
              <a:headEnd/>
              <a:tailEnd/>
            </a:ln>
            <a:effectLst/>
          </p:spPr>
          <p:txBody>
            <a:bodyPr>
              <a:spAutoFit/>
            </a:bodyPr>
            <a:lstStyle/>
            <a:p>
              <a:pPr>
                <a:defRPr/>
              </a:pPr>
              <a:endParaRPr lang="en-US">
                <a:effectLst>
                  <a:outerShdw blurRad="38100" dist="38100" dir="2700000" algn="tl">
                    <a:srgbClr val="000000">
                      <a:alpha val="43137"/>
                    </a:srgbClr>
                  </a:outerShdw>
                </a:effectLst>
              </a:endParaRPr>
            </a:p>
          </p:txBody>
        </p:sp>
      </p:grpSp>
    </p:spTree>
  </p:cSld>
  <p:clrMapOvr>
    <a:masterClrMapping/>
  </p:clrMapOvr>
  <p:transition spd="med">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1">
                                            <p:bg/>
                                          </p:spTgt>
                                        </p:tgtEl>
                                        <p:attrNameLst>
                                          <p:attrName>style.visibility</p:attrName>
                                        </p:attrNameLst>
                                      </p:cBhvr>
                                      <p:to>
                                        <p:strVal val="visible"/>
                                      </p:to>
                                    </p:set>
                                    <p:anim calcmode="lin" valueType="num">
                                      <p:cBhvr additive="base">
                                        <p:cTn id="7" dur="500" fill="hold"/>
                                        <p:tgtEl>
                                          <p:spTgt spid="2765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7651">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651">
                                            <p:txEl>
                                              <p:pRg st="1" end="1"/>
                                            </p:txEl>
                                          </p:spTgt>
                                        </p:tgtEl>
                                        <p:attrNameLst>
                                          <p:attrName>style.visibility</p:attrName>
                                        </p:attrNameLst>
                                      </p:cBhvr>
                                      <p:to>
                                        <p:strVal val="visible"/>
                                      </p:to>
                                    </p:set>
                                    <p:anim calcmode="lin" valueType="num">
                                      <p:cBhvr additive="base">
                                        <p:cTn id="13" dur="5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765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7651">
                                            <p:txEl>
                                              <p:pRg st="2" end="2"/>
                                            </p:txEl>
                                          </p:spTgt>
                                        </p:tgtEl>
                                        <p:attrNameLst>
                                          <p:attrName>style.visibility</p:attrName>
                                        </p:attrNameLst>
                                      </p:cBhvr>
                                      <p:to>
                                        <p:strVal val="visible"/>
                                      </p:to>
                                    </p:set>
                                    <p:anim calcmode="lin" valueType="num">
                                      <p:cBhvr additive="base">
                                        <p:cTn id="19" dur="500" fill="hold"/>
                                        <p:tgtEl>
                                          <p:spTgt spid="2765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6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651">
                                            <p:txEl>
                                              <p:pRg st="3" end="3"/>
                                            </p:txEl>
                                          </p:spTgt>
                                        </p:tgtEl>
                                        <p:attrNameLst>
                                          <p:attrName>style.visibility</p:attrName>
                                        </p:attrNameLst>
                                      </p:cBhvr>
                                      <p:to>
                                        <p:strVal val="visible"/>
                                      </p:to>
                                    </p:set>
                                    <p:anim calcmode="lin" valueType="num">
                                      <p:cBhvr additive="base">
                                        <p:cTn id="25" dur="5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765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7651">
                                            <p:txEl>
                                              <p:pRg st="4" end="4"/>
                                            </p:txEl>
                                          </p:spTgt>
                                        </p:tgtEl>
                                        <p:attrNameLst>
                                          <p:attrName>style.visibility</p:attrName>
                                        </p:attrNameLst>
                                      </p:cBhvr>
                                      <p:to>
                                        <p:strVal val="visible"/>
                                      </p:to>
                                    </p:set>
                                    <p:anim calcmode="lin" valueType="num">
                                      <p:cBhvr additive="base">
                                        <p:cTn id="31" dur="5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651">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651">
                                            <p:txEl>
                                              <p:pRg st="5" end="5"/>
                                            </p:txEl>
                                          </p:spTgt>
                                        </p:tgtEl>
                                        <p:attrNameLst>
                                          <p:attrName>style.visibility</p:attrName>
                                        </p:attrNameLst>
                                      </p:cBhvr>
                                      <p:to>
                                        <p:strVal val="visible"/>
                                      </p:to>
                                    </p:set>
                                    <p:anim calcmode="lin" valueType="num">
                                      <p:cBhvr additive="base">
                                        <p:cTn id="35" dur="500" fill="hold"/>
                                        <p:tgtEl>
                                          <p:spTgt spid="27651">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765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7651">
                                            <p:txEl>
                                              <p:pRg st="6" end="6"/>
                                            </p:txEl>
                                          </p:spTgt>
                                        </p:tgtEl>
                                        <p:attrNameLst>
                                          <p:attrName>style.visibility</p:attrName>
                                        </p:attrNameLst>
                                      </p:cBhvr>
                                      <p:to>
                                        <p:strVal val="visible"/>
                                      </p:to>
                                    </p:set>
                                    <p:anim calcmode="lin" valueType="num">
                                      <p:cBhvr additive="base">
                                        <p:cTn id="41" dur="500" fill="hold"/>
                                        <p:tgtEl>
                                          <p:spTgt spid="27651">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765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7651">
                                            <p:txEl>
                                              <p:pRg st="7" end="7"/>
                                            </p:txEl>
                                          </p:spTgt>
                                        </p:tgtEl>
                                        <p:attrNameLst>
                                          <p:attrName>style.visibility</p:attrName>
                                        </p:attrNameLst>
                                      </p:cBhvr>
                                      <p:to>
                                        <p:strVal val="visible"/>
                                      </p:to>
                                    </p:set>
                                    <p:anim calcmode="lin" valueType="num">
                                      <p:cBhvr additive="base">
                                        <p:cTn id="47" dur="500" fill="hold"/>
                                        <p:tgtEl>
                                          <p:spTgt spid="27651">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765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7651">
                                            <p:txEl>
                                              <p:pRg st="8" end="8"/>
                                            </p:txEl>
                                          </p:spTgt>
                                        </p:tgtEl>
                                        <p:attrNameLst>
                                          <p:attrName>style.visibility</p:attrName>
                                        </p:attrNameLst>
                                      </p:cBhvr>
                                      <p:to>
                                        <p:strVal val="visible"/>
                                      </p:to>
                                    </p:set>
                                    <p:anim calcmode="lin" valueType="num">
                                      <p:cBhvr additive="base">
                                        <p:cTn id="53" dur="500" fill="hold"/>
                                        <p:tgtEl>
                                          <p:spTgt spid="27651">
                                            <p:txEl>
                                              <p:pRg st="8" end="8"/>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765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0" y="304800"/>
            <a:ext cx="9144000" cy="1447800"/>
          </a:xfrm>
          <a:solidFill>
            <a:schemeClr val="bg2">
              <a:lumMod val="75000"/>
              <a:alpha val="50000"/>
            </a:schemeClr>
          </a:solidFill>
        </p:spPr>
        <p:txBody>
          <a:bodyPr>
            <a:normAutofit/>
          </a:bodyPr>
          <a:lstStyle/>
          <a:p>
            <a:pPr eaLnBrk="1" hangingPunct="1">
              <a:defRPr/>
            </a:pPr>
            <a:r>
              <a:rPr lang="en-US" sz="4800" b="1" dirty="0" smtClean="0">
                <a:solidFill>
                  <a:schemeClr val="accent1">
                    <a:lumMod val="50000"/>
                  </a:schemeClr>
                </a:solidFill>
                <a:effectLst>
                  <a:outerShdw blurRad="38100" dist="38100" dir="2700000" algn="tl">
                    <a:srgbClr val="FFFFFF"/>
                  </a:outerShdw>
                </a:effectLst>
              </a:rPr>
              <a:t>What is an economic system?</a:t>
            </a:r>
          </a:p>
        </p:txBody>
      </p:sp>
      <p:sp>
        <p:nvSpPr>
          <p:cNvPr id="22531" name="Rectangle 3"/>
          <p:cNvSpPr>
            <a:spLocks noGrp="1" noChangeArrowheads="1"/>
          </p:cNvSpPr>
          <p:nvPr>
            <p:ph type="subTitle" idx="1"/>
          </p:nvPr>
        </p:nvSpPr>
        <p:spPr>
          <a:xfrm>
            <a:off x="304800" y="2667000"/>
            <a:ext cx="8534400" cy="2590800"/>
          </a:xfrm>
        </p:spPr>
        <p:txBody>
          <a:bodyPr>
            <a:noAutofit/>
          </a:bodyPr>
          <a:lstStyle/>
          <a:p>
            <a:pPr eaLnBrk="1" hangingPunct="1">
              <a:defRPr/>
            </a:pPr>
            <a:r>
              <a:rPr lang="en-US" sz="3600" b="1" i="1" dirty="0" smtClean="0">
                <a:effectLst>
                  <a:outerShdw blurRad="38100" dist="38100" dir="2700000" algn="tl">
                    <a:srgbClr val="FFFFFF"/>
                  </a:outerShdw>
                </a:effectLst>
              </a:rPr>
              <a:t>The method used by a society to produce and distribute goods and services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heckerboard(across)">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box(in)">
                                      <p:cBhvr>
                                        <p:cTn id="12" dur="500"/>
                                        <p:tgtEl>
                                          <p:spTgt spid="225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0" y="381000"/>
            <a:ext cx="9144000" cy="4953000"/>
          </a:xfrm>
        </p:spPr>
        <p:txBody>
          <a:bodyPr>
            <a:normAutofit fontScale="90000"/>
          </a:bodyPr>
          <a:lstStyle/>
          <a:p>
            <a:pPr>
              <a:defRPr/>
            </a:pPr>
            <a:r>
              <a:rPr lang="en-US" sz="6000" dirty="0" smtClean="0">
                <a:solidFill>
                  <a:schemeClr val="tx1"/>
                </a:solidFill>
                <a:effectLst>
                  <a:outerShdw blurRad="38100" dist="38100" dir="2700000" algn="tl">
                    <a:srgbClr val="FFFFFF"/>
                  </a:outerShdw>
                </a:effectLst>
                <a:cs typeface="Times New Roman" pitchFamily="18" charset="0"/>
              </a:rPr>
              <a:t/>
            </a:r>
            <a:br>
              <a:rPr lang="en-US" sz="6000" dirty="0" smtClean="0">
                <a:solidFill>
                  <a:schemeClr val="tx1"/>
                </a:solidFill>
                <a:effectLst>
                  <a:outerShdw blurRad="38100" dist="38100" dir="2700000" algn="tl">
                    <a:srgbClr val="FFFFFF"/>
                  </a:outerShdw>
                </a:effectLst>
                <a:cs typeface="Times New Roman" pitchFamily="18" charset="0"/>
              </a:rPr>
            </a:br>
            <a:r>
              <a:rPr lang="en-US" sz="6000" dirty="0" smtClean="0">
                <a:solidFill>
                  <a:schemeClr val="tx1"/>
                </a:solidFill>
                <a:effectLst>
                  <a:outerShdw blurRad="38100" dist="38100" dir="2700000" algn="tl">
                    <a:srgbClr val="FFFFFF"/>
                  </a:outerShdw>
                </a:effectLst>
                <a:cs typeface="Times New Roman" pitchFamily="18" charset="0"/>
              </a:rPr>
              <a:t/>
            </a:r>
            <a:br>
              <a:rPr lang="en-US" sz="6000" dirty="0" smtClean="0">
                <a:solidFill>
                  <a:schemeClr val="tx1"/>
                </a:solidFill>
                <a:effectLst>
                  <a:outerShdw blurRad="38100" dist="38100" dir="2700000" algn="tl">
                    <a:srgbClr val="FFFFFF"/>
                  </a:outerShdw>
                </a:effectLst>
                <a:cs typeface="Times New Roman" pitchFamily="18" charset="0"/>
              </a:rPr>
            </a:br>
            <a:r>
              <a:rPr lang="en-US" sz="6000" dirty="0" smtClean="0">
                <a:solidFill>
                  <a:schemeClr val="tx1"/>
                </a:solidFill>
                <a:effectLst>
                  <a:outerShdw blurRad="38100" dist="38100" dir="2700000" algn="tl">
                    <a:srgbClr val="FFFFFF"/>
                  </a:outerShdw>
                </a:effectLst>
                <a:cs typeface="Times New Roman" pitchFamily="18" charset="0"/>
              </a:rPr>
              <a:t/>
            </a:r>
            <a:br>
              <a:rPr lang="en-US" sz="6000" dirty="0" smtClean="0">
                <a:solidFill>
                  <a:schemeClr val="tx1"/>
                </a:solidFill>
                <a:effectLst>
                  <a:outerShdw blurRad="38100" dist="38100" dir="2700000" algn="tl">
                    <a:srgbClr val="FFFFFF"/>
                  </a:outerShdw>
                </a:effectLst>
                <a:cs typeface="Times New Roman" pitchFamily="18" charset="0"/>
              </a:rPr>
            </a:br>
            <a:r>
              <a:rPr lang="en-US" sz="6000" dirty="0" smtClean="0">
                <a:solidFill>
                  <a:schemeClr val="tx1"/>
                </a:solidFill>
                <a:effectLst>
                  <a:outerShdw blurRad="38100" dist="38100" dir="2700000" algn="tl">
                    <a:srgbClr val="FFFFFF"/>
                  </a:outerShdw>
                </a:effectLst>
                <a:cs typeface="Times New Roman" pitchFamily="18" charset="0"/>
              </a:rPr>
              <a:t>The </a:t>
            </a:r>
            <a:r>
              <a:rPr lang="en-US" sz="8000" b="1" dirty="0" smtClean="0">
                <a:solidFill>
                  <a:schemeClr val="tx1"/>
                </a:solidFill>
                <a:effectLst>
                  <a:outerShdw blurRad="38100" dist="38100" dir="2700000" algn="tl">
                    <a:srgbClr val="FFFFFF"/>
                  </a:outerShdw>
                </a:effectLst>
                <a:cs typeface="Times New Roman" pitchFamily="18" charset="0"/>
              </a:rPr>
              <a:t>Role</a:t>
            </a:r>
            <a:r>
              <a:rPr lang="en-US" sz="6000" dirty="0" smtClean="0">
                <a:solidFill>
                  <a:schemeClr val="tx1"/>
                </a:solidFill>
                <a:effectLst>
                  <a:outerShdw blurRad="38100" dist="38100" dir="2700000" algn="tl">
                    <a:srgbClr val="FFFFFF"/>
                  </a:outerShdw>
                </a:effectLst>
                <a:cs typeface="Times New Roman" pitchFamily="18" charset="0"/>
              </a:rPr>
              <a:t> of Government</a:t>
            </a:r>
            <a:br>
              <a:rPr lang="en-US" sz="6000" dirty="0" smtClean="0">
                <a:solidFill>
                  <a:schemeClr val="tx1"/>
                </a:solidFill>
                <a:effectLst>
                  <a:outerShdw blurRad="38100" dist="38100" dir="2700000" algn="tl">
                    <a:srgbClr val="FFFFFF"/>
                  </a:outerShdw>
                </a:effectLst>
                <a:cs typeface="Times New Roman" pitchFamily="18" charset="0"/>
              </a:rPr>
            </a:br>
            <a:r>
              <a:rPr lang="en-US" sz="2400" dirty="0" smtClean="0">
                <a:solidFill>
                  <a:schemeClr val="tx1"/>
                </a:solidFill>
                <a:effectLst>
                  <a:outerShdw blurRad="38100" dist="38100" dir="2700000" algn="tl">
                    <a:srgbClr val="FFFFFF"/>
                  </a:outerShdw>
                </a:effectLst>
                <a:cs typeface="Times New Roman" pitchFamily="18" charset="0"/>
              </a:rPr>
              <a:t/>
            </a:r>
            <a:br>
              <a:rPr lang="en-US" sz="2400" dirty="0" smtClean="0">
                <a:solidFill>
                  <a:schemeClr val="tx1"/>
                </a:solidFill>
                <a:effectLst>
                  <a:outerShdw blurRad="38100" dist="38100" dir="2700000" algn="tl">
                    <a:srgbClr val="FFFFFF"/>
                  </a:outerShdw>
                </a:effectLst>
                <a:cs typeface="Times New Roman" pitchFamily="18" charset="0"/>
              </a:rPr>
            </a:br>
            <a:r>
              <a:rPr lang="en-US" sz="3200" b="1" dirty="0" smtClean="0">
                <a:solidFill>
                  <a:schemeClr val="tx1"/>
                </a:solidFill>
                <a:cs typeface="Times New Roman" pitchFamily="18" charset="0"/>
              </a:rPr>
              <a:t>1. Protect the Public Interest </a:t>
            </a:r>
            <a:br>
              <a:rPr lang="en-US" sz="3200" b="1" dirty="0" smtClean="0">
                <a:solidFill>
                  <a:schemeClr val="tx1"/>
                </a:solidFill>
                <a:cs typeface="Times New Roman" pitchFamily="18" charset="0"/>
              </a:rPr>
            </a:br>
            <a:r>
              <a:rPr lang="en-US" sz="3200" b="1" dirty="0" smtClean="0">
                <a:solidFill>
                  <a:schemeClr val="tx1"/>
                </a:solidFill>
                <a:cs typeface="Times New Roman" pitchFamily="18" charset="0"/>
              </a:rPr>
              <a:t>2. Provide Information </a:t>
            </a:r>
            <a:br>
              <a:rPr lang="en-US" sz="3200" b="1" dirty="0" smtClean="0">
                <a:solidFill>
                  <a:schemeClr val="tx1"/>
                </a:solidFill>
                <a:cs typeface="Times New Roman" pitchFamily="18" charset="0"/>
              </a:rPr>
            </a:br>
            <a:r>
              <a:rPr lang="en-US" sz="3200" b="1" dirty="0" smtClean="0">
                <a:solidFill>
                  <a:schemeClr val="tx1"/>
                </a:solidFill>
                <a:cs typeface="Times New Roman" pitchFamily="18" charset="0"/>
              </a:rPr>
              <a:t>3. Promote Growth and Stability</a:t>
            </a:r>
            <a:r>
              <a:rPr lang="en-US" sz="2400" dirty="0" smtClean="0">
                <a:solidFill>
                  <a:schemeClr val="tx1"/>
                </a:solidFill>
                <a:cs typeface="Times New Roman" pitchFamily="18" charset="0"/>
              </a:rPr>
              <a:t/>
            </a:r>
            <a:br>
              <a:rPr lang="en-US" sz="2400" dirty="0" smtClean="0">
                <a:solidFill>
                  <a:schemeClr val="tx1"/>
                </a:solidFill>
                <a:cs typeface="Times New Roman" pitchFamily="18" charset="0"/>
              </a:rPr>
            </a:br>
            <a:endParaRPr lang="en-US" sz="2400" dirty="0" smtClean="0">
              <a:solidFill>
                <a:schemeClr val="tx1"/>
              </a:solidFill>
              <a:cs typeface="Times New Roman" pitchFamily="18" charset="0"/>
            </a:endParaRPr>
          </a:p>
        </p:txBody>
      </p: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additive="base">
                                        <p:cTn id="7" dur="500" fill="hold"/>
                                        <p:tgtEl>
                                          <p:spTgt spid="26626"/>
                                        </p:tgtEl>
                                        <p:attrNameLst>
                                          <p:attrName>ppt_x</p:attrName>
                                        </p:attrNameLst>
                                      </p:cBhvr>
                                      <p:tavLst>
                                        <p:tav tm="0">
                                          <p:val>
                                            <p:strVal val="#ppt_x"/>
                                          </p:val>
                                        </p:tav>
                                        <p:tav tm="100000">
                                          <p:val>
                                            <p:strVal val="#ppt_x"/>
                                          </p:val>
                                        </p:tav>
                                      </p:tavLst>
                                    </p:anim>
                                    <p:anim calcmode="lin" valueType="num">
                                      <p:cBhvr additive="base">
                                        <p:cTn id="8" dur="500" fill="hold"/>
                                        <p:tgtEl>
                                          <p:spTgt spid="26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2" name="AutoShape 8"/>
          <p:cNvSpPr>
            <a:spLocks noChangeArrowheads="1"/>
          </p:cNvSpPr>
          <p:nvPr/>
        </p:nvSpPr>
        <p:spPr bwMode="auto">
          <a:xfrm>
            <a:off x="2667000" y="152400"/>
            <a:ext cx="3657600" cy="1295400"/>
          </a:xfrm>
          <a:prstGeom prst="bevel">
            <a:avLst>
              <a:gd name="adj" fmla="val 12500"/>
            </a:avLst>
          </a:prstGeom>
          <a:solidFill>
            <a:schemeClr val="bg1">
              <a:lumMod val="50000"/>
              <a:lumOff val="50000"/>
            </a:schemeClr>
          </a:solidFill>
          <a:ln w="9525">
            <a:solidFill>
              <a:schemeClr val="tx1"/>
            </a:solidFill>
            <a:miter lim="800000"/>
            <a:headEnd/>
            <a:tailEnd/>
          </a:ln>
        </p:spPr>
        <p:txBody>
          <a:bodyPr wrap="none" anchor="ctr"/>
          <a:lstStyle/>
          <a:p>
            <a:pPr algn="ctr"/>
            <a:r>
              <a:rPr lang="en-US" sz="4000" dirty="0" smtClean="0">
                <a:latin typeface="+mj-lt"/>
              </a:rPr>
              <a:t>Poverty</a:t>
            </a:r>
            <a:endParaRPr lang="en-US" sz="4000" b="0" dirty="0">
              <a:latin typeface="+mj-lt"/>
            </a:endParaRPr>
          </a:p>
        </p:txBody>
      </p:sp>
      <p:sp>
        <p:nvSpPr>
          <p:cNvPr id="47106" name="Rectangle 2"/>
          <p:cNvSpPr>
            <a:spLocks noGrp="1" noChangeArrowheads="1"/>
          </p:cNvSpPr>
          <p:nvPr>
            <p:ph type="title"/>
          </p:nvPr>
        </p:nvSpPr>
        <p:spPr>
          <a:xfrm>
            <a:off x="0" y="0"/>
            <a:ext cx="2057400" cy="1676400"/>
          </a:xfrm>
          <a:solidFill>
            <a:schemeClr val="tx2">
              <a:lumMod val="10000"/>
            </a:schemeClr>
          </a:solidFill>
        </p:spPr>
        <p:txBody>
          <a:bodyPr>
            <a:normAutofit fontScale="90000"/>
          </a:bodyPr>
          <a:lstStyle/>
          <a:p>
            <a:pPr>
              <a:defRPr/>
            </a:pPr>
            <a:r>
              <a:rPr lang="en-US" sz="2400" i="1" dirty="0" smtClean="0">
                <a:solidFill>
                  <a:schemeClr val="bg1">
                    <a:lumMod val="85000"/>
                  </a:schemeClr>
                </a:solidFill>
              </a:rPr>
              <a:t/>
            </a:r>
            <a:br>
              <a:rPr lang="en-US" sz="2400" i="1" dirty="0" smtClean="0">
                <a:solidFill>
                  <a:schemeClr val="bg1">
                    <a:lumMod val="85000"/>
                  </a:schemeClr>
                </a:solidFill>
              </a:rPr>
            </a:br>
            <a:r>
              <a:rPr lang="en-US" sz="2400" i="1" dirty="0" smtClean="0">
                <a:solidFill>
                  <a:schemeClr val="bg1">
                    <a:lumMod val="85000"/>
                  </a:schemeClr>
                </a:solidFill>
              </a:rPr>
              <a:t>Key Indicators of Economic Health</a:t>
            </a:r>
          </a:p>
        </p:txBody>
      </p:sp>
      <p:sp>
        <p:nvSpPr>
          <p:cNvPr id="7172" name="Rectangle 3"/>
          <p:cNvSpPr>
            <a:spLocks noGrp="1" noChangeArrowheads="1"/>
          </p:cNvSpPr>
          <p:nvPr>
            <p:ph idx="1"/>
          </p:nvPr>
        </p:nvSpPr>
        <p:spPr>
          <a:xfrm>
            <a:off x="1447800" y="1981200"/>
            <a:ext cx="7696200" cy="4114800"/>
          </a:xfrm>
        </p:spPr>
        <p:txBody>
          <a:bodyPr>
            <a:normAutofit/>
          </a:bodyPr>
          <a:lstStyle/>
          <a:p>
            <a:pPr>
              <a:buFontTx/>
              <a:buNone/>
            </a:pPr>
            <a:endParaRPr lang="en-US" sz="4000" dirty="0" smtClean="0">
              <a:solidFill>
                <a:schemeClr val="bg1"/>
              </a:solidFill>
              <a:latin typeface="Kristen ITC" pitchFamily="66" charset="0"/>
            </a:endParaRPr>
          </a:p>
          <a:p>
            <a:pPr>
              <a:buFontTx/>
              <a:buNone/>
            </a:pPr>
            <a:endParaRPr lang="en-US" sz="4000" dirty="0" smtClean="0">
              <a:solidFill>
                <a:schemeClr val="bg1"/>
              </a:solidFill>
              <a:latin typeface="Kristen ITC" pitchFamily="66" charset="0"/>
            </a:endParaRPr>
          </a:p>
          <a:p>
            <a:pPr>
              <a:buFontTx/>
              <a:buNone/>
            </a:pPr>
            <a:endParaRPr lang="en-US" sz="4000" dirty="0" smtClean="0">
              <a:solidFill>
                <a:schemeClr val="bg1"/>
              </a:solidFill>
              <a:latin typeface="Kristen ITC" pitchFamily="66" charset="0"/>
            </a:endParaRPr>
          </a:p>
          <a:p>
            <a:pPr>
              <a:buFontTx/>
              <a:buNone/>
            </a:pPr>
            <a:endParaRPr lang="en-US" sz="4000" dirty="0" smtClean="0">
              <a:latin typeface="Kristen ITC" pitchFamily="66" charset="0"/>
            </a:endParaRPr>
          </a:p>
        </p:txBody>
      </p:sp>
      <p:sp>
        <p:nvSpPr>
          <p:cNvPr id="47108" name="AutoShape 4">
            <a:hlinkClick r:id="rId2" action="ppaction://hlinksldjump"/>
          </p:cNvPr>
          <p:cNvSpPr>
            <a:spLocks noChangeArrowheads="1"/>
          </p:cNvSpPr>
          <p:nvPr/>
        </p:nvSpPr>
        <p:spPr bwMode="auto">
          <a:xfrm>
            <a:off x="2057400" y="1371600"/>
            <a:ext cx="4724400" cy="1600200"/>
          </a:xfrm>
          <a:prstGeom prst="bevel">
            <a:avLst>
              <a:gd name="adj" fmla="val 12500"/>
            </a:avLst>
          </a:prstGeom>
          <a:solidFill>
            <a:schemeClr val="tx1">
              <a:lumMod val="75000"/>
            </a:schemeClr>
          </a:solidFill>
          <a:ln w="9525">
            <a:solidFill>
              <a:schemeClr val="tx1"/>
            </a:solidFill>
            <a:miter lim="800000"/>
            <a:headEnd/>
            <a:tailEnd/>
          </a:ln>
        </p:spPr>
        <p:txBody>
          <a:bodyPr wrap="none" anchor="ctr"/>
          <a:lstStyle/>
          <a:p>
            <a:pPr algn="ctr"/>
            <a:r>
              <a:rPr lang="en-US" sz="4000" b="0" dirty="0">
                <a:solidFill>
                  <a:schemeClr val="bg1"/>
                </a:solidFill>
                <a:latin typeface="+mn-lt"/>
              </a:rPr>
              <a:t>Inflation</a:t>
            </a:r>
          </a:p>
        </p:txBody>
      </p:sp>
      <p:sp>
        <p:nvSpPr>
          <p:cNvPr id="47109" name="AutoShape 5">
            <a:hlinkClick r:id="" action="ppaction://noaction"/>
          </p:cNvPr>
          <p:cNvSpPr>
            <a:spLocks noChangeArrowheads="1"/>
          </p:cNvSpPr>
          <p:nvPr/>
        </p:nvSpPr>
        <p:spPr bwMode="auto">
          <a:xfrm>
            <a:off x="990600" y="2971800"/>
            <a:ext cx="6781800" cy="1524000"/>
          </a:xfrm>
          <a:prstGeom prst="bevel">
            <a:avLst>
              <a:gd name="adj" fmla="val 12500"/>
            </a:avLst>
          </a:prstGeom>
          <a:solidFill>
            <a:schemeClr val="bg1">
              <a:lumMod val="50000"/>
              <a:lumOff val="50000"/>
            </a:schemeClr>
          </a:solidFill>
          <a:ln w="9525">
            <a:solidFill>
              <a:schemeClr val="tx1"/>
            </a:solidFill>
            <a:miter lim="800000"/>
            <a:headEnd/>
            <a:tailEnd/>
          </a:ln>
        </p:spPr>
        <p:txBody>
          <a:bodyPr wrap="none" anchor="ctr"/>
          <a:lstStyle/>
          <a:p>
            <a:pPr algn="ctr"/>
            <a:r>
              <a:rPr lang="en-US" sz="4000" b="0" dirty="0">
                <a:latin typeface="+mn-lt"/>
              </a:rPr>
              <a:t>Employment</a:t>
            </a:r>
          </a:p>
        </p:txBody>
      </p:sp>
      <p:sp>
        <p:nvSpPr>
          <p:cNvPr id="47111" name="AutoShape 7">
            <a:hlinkClick r:id="rId3" action="ppaction://hlinksldjump"/>
          </p:cNvPr>
          <p:cNvSpPr>
            <a:spLocks noChangeArrowheads="1"/>
          </p:cNvSpPr>
          <p:nvPr/>
        </p:nvSpPr>
        <p:spPr bwMode="auto">
          <a:xfrm>
            <a:off x="0" y="4495800"/>
            <a:ext cx="9144000" cy="2362200"/>
          </a:xfrm>
          <a:prstGeom prst="bevel">
            <a:avLst>
              <a:gd name="adj" fmla="val 12500"/>
            </a:avLst>
          </a:prstGeom>
          <a:solidFill>
            <a:schemeClr val="tx1">
              <a:lumMod val="75000"/>
            </a:schemeClr>
          </a:solidFill>
          <a:ln w="9525">
            <a:solidFill>
              <a:schemeClr val="tx1"/>
            </a:solidFill>
            <a:miter lim="800000"/>
            <a:headEnd/>
            <a:tailEnd/>
          </a:ln>
          <a:effectLst/>
        </p:spPr>
        <p:txBody>
          <a:bodyPr wrap="none" anchor="ctr"/>
          <a:lstStyle/>
          <a:p>
            <a:pPr algn="ctr">
              <a:lnSpc>
                <a:spcPct val="90000"/>
              </a:lnSpc>
              <a:spcBef>
                <a:spcPct val="20000"/>
              </a:spcBef>
              <a:defRPr/>
            </a:pPr>
            <a:endParaRPr lang="en-US" sz="4000" b="0" dirty="0">
              <a:solidFill>
                <a:schemeClr val="bg1"/>
              </a:solidFill>
            </a:endParaRPr>
          </a:p>
          <a:p>
            <a:pPr algn="ctr">
              <a:lnSpc>
                <a:spcPct val="90000"/>
              </a:lnSpc>
              <a:spcBef>
                <a:spcPct val="20000"/>
              </a:spcBef>
              <a:defRPr/>
            </a:pPr>
            <a:r>
              <a:rPr lang="en-US" sz="4000" b="0" dirty="0">
                <a:solidFill>
                  <a:schemeClr val="bg1"/>
                </a:solidFill>
                <a:latin typeface="+mn-lt"/>
              </a:rPr>
              <a:t>Gross Domestic Product</a:t>
            </a:r>
          </a:p>
          <a:p>
            <a:pPr algn="ctr">
              <a:defRPr/>
            </a:pPr>
            <a:endParaRPr lang="en-US" sz="4000" dirty="0">
              <a:effectLst>
                <a:outerShdw blurRad="38100" dist="38100" dir="2700000" algn="tl">
                  <a:srgbClr val="FFFFFF"/>
                </a:outerShdw>
              </a:effectLst>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animEffect transition="in" filter="checkerboard(across)">
                                      <p:cBhvr>
                                        <p:cTn id="7" dur="500"/>
                                        <p:tgtEl>
                                          <p:spTgt spid="4710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7111"/>
                                        </p:tgtEl>
                                        <p:attrNameLst>
                                          <p:attrName>style.visibility</p:attrName>
                                        </p:attrNameLst>
                                      </p:cBhvr>
                                      <p:to>
                                        <p:strVal val="visible"/>
                                      </p:to>
                                    </p:set>
                                    <p:animEffect transition="in" filter="box(in)">
                                      <p:cBhvr>
                                        <p:cTn id="12" dur="500"/>
                                        <p:tgtEl>
                                          <p:spTgt spid="471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7109"/>
                                        </p:tgtEl>
                                        <p:attrNameLst>
                                          <p:attrName>style.visibility</p:attrName>
                                        </p:attrNameLst>
                                      </p:cBhvr>
                                      <p:to>
                                        <p:strVal val="visible"/>
                                      </p:to>
                                    </p:set>
                                    <p:animEffect transition="in" filter="dissolve">
                                      <p:cBhvr>
                                        <p:cTn id="17" dur="500"/>
                                        <p:tgtEl>
                                          <p:spTgt spid="4710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7108"/>
                                        </p:tgtEl>
                                        <p:attrNameLst>
                                          <p:attrName>style.visibility</p:attrName>
                                        </p:attrNameLst>
                                      </p:cBhvr>
                                      <p:to>
                                        <p:strVal val="visible"/>
                                      </p:to>
                                    </p:set>
                                    <p:animEffect transition="in" filter="checkerboard(across)">
                                      <p:cBhvr>
                                        <p:cTn id="22" dur="500"/>
                                        <p:tgtEl>
                                          <p:spTgt spid="47108"/>
                                        </p:tgtEl>
                                      </p:cBhvr>
                                    </p:animEffec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iterate type="lt">
                                    <p:tmPct val="10000"/>
                                  </p:iterate>
                                  <p:childTnLst>
                                    <p:set>
                                      <p:cBhvr>
                                        <p:cTn id="26" dur="1" fill="hold">
                                          <p:stCondLst>
                                            <p:cond delay="0"/>
                                          </p:stCondLst>
                                        </p:cTn>
                                        <p:tgtEl>
                                          <p:spTgt spid="47112"/>
                                        </p:tgtEl>
                                        <p:attrNameLst>
                                          <p:attrName>style.visibility</p:attrName>
                                        </p:attrNameLst>
                                      </p:cBhvr>
                                      <p:to>
                                        <p:strVal val="visible"/>
                                      </p:to>
                                    </p:set>
                                    <p:animEffect transition="in" filter="fade">
                                      <p:cBhvr>
                                        <p:cTn id="27" dur="2000"/>
                                        <p:tgtEl>
                                          <p:spTgt spid="47112"/>
                                        </p:tgtEl>
                                      </p:cBhvr>
                                    </p:animEffect>
                                    <p:anim calcmode="lin" valueType="num">
                                      <p:cBhvr>
                                        <p:cTn id="28" dur="2000" fill="hold"/>
                                        <p:tgtEl>
                                          <p:spTgt spid="47112"/>
                                        </p:tgtEl>
                                        <p:attrNameLst>
                                          <p:attrName>ppt_w</p:attrName>
                                        </p:attrNameLst>
                                      </p:cBhvr>
                                      <p:tavLst>
                                        <p:tav tm="0" fmla="#ppt_w*sin(2.5*pi*$)">
                                          <p:val>
                                            <p:fltVal val="0"/>
                                          </p:val>
                                        </p:tav>
                                        <p:tav tm="100000">
                                          <p:val>
                                            <p:fltVal val="1"/>
                                          </p:val>
                                        </p:tav>
                                      </p:tavLst>
                                    </p:anim>
                                    <p:anim calcmode="lin" valueType="num">
                                      <p:cBhvr>
                                        <p:cTn id="29" dur="2000" fill="hold"/>
                                        <p:tgtEl>
                                          <p:spTgt spid="471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2" grpId="0" animBg="1"/>
      <p:bldP spid="47106" grpId="0" animBg="1"/>
      <p:bldP spid="47108" grpId="0" animBg="1"/>
      <p:bldP spid="47109" grpId="0" animBg="1"/>
      <p:bldP spid="471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b="1" dirty="0" smtClean="0"/>
              <a:t>Gross Domestic Product</a:t>
            </a:r>
          </a:p>
        </p:txBody>
      </p:sp>
      <p:sp>
        <p:nvSpPr>
          <p:cNvPr id="84995" name="Rectangle 3"/>
          <p:cNvSpPr>
            <a:spLocks noGrp="1" noChangeArrowheads="1"/>
          </p:cNvSpPr>
          <p:nvPr>
            <p:ph idx="1"/>
          </p:nvPr>
        </p:nvSpPr>
        <p:spPr/>
        <p:txBody>
          <a:bodyPr/>
          <a:lstStyle/>
          <a:p>
            <a:r>
              <a:rPr lang="en-US" dirty="0" smtClean="0"/>
              <a:t>The </a:t>
            </a:r>
            <a:r>
              <a:rPr lang="en-US" b="1" dirty="0" smtClean="0"/>
              <a:t>main indicator</a:t>
            </a:r>
            <a:r>
              <a:rPr lang="en-US" dirty="0" smtClean="0"/>
              <a:t> used to determine overall health of the economy is gross domestic product (GDP) which is the dollar value of all final goods and services produced within a country’s borders in a given year.  </a:t>
            </a:r>
          </a:p>
          <a:p>
            <a:r>
              <a:rPr lang="en-US" dirty="0" smtClean="0"/>
              <a:t>This will allow them to better determine upcoming business cycles to determine prosperity, recession or depression. </a:t>
            </a:r>
          </a:p>
          <a:p>
            <a:pPr>
              <a:buFontTx/>
              <a:buNone/>
            </a:pPr>
            <a:endParaRPr lang="en-US" dirty="0" smtClean="0">
              <a:latin typeface="Adobe Caslon Pro"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Effect transition="in" filter="checkerboard(across)">
                                      <p:cBhvr>
                                        <p:cTn id="7" dur="500"/>
                                        <p:tgtEl>
                                          <p:spTgt spid="849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4995">
                                            <p:txEl>
                                              <p:pRg st="1" end="1"/>
                                            </p:txEl>
                                          </p:spTgt>
                                        </p:tgtEl>
                                        <p:attrNameLst>
                                          <p:attrName>style.visibility</p:attrName>
                                        </p:attrNameLst>
                                      </p:cBhvr>
                                      <p:to>
                                        <p:strVal val="visible"/>
                                      </p:to>
                                    </p:set>
                                    <p:animEffect transition="in" filter="checkerboard(across)">
                                      <p:cBhvr>
                                        <p:cTn id="12" dur="500"/>
                                        <p:tgtEl>
                                          <p:spTgt spid="849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type="body" sz="half" idx="1"/>
          </p:nvPr>
        </p:nvSpPr>
        <p:spPr>
          <a:xfrm>
            <a:off x="914400" y="381000"/>
            <a:ext cx="6096000" cy="5867400"/>
          </a:xfrm>
        </p:spPr>
        <p:txBody>
          <a:bodyPr/>
          <a:lstStyle/>
          <a:p>
            <a:pPr marL="742950" indent="-742950">
              <a:buNone/>
            </a:pPr>
            <a:endParaRPr lang="en-US" sz="3600" dirty="0" smtClean="0"/>
          </a:p>
          <a:p>
            <a:pPr marL="742950" indent="-742950">
              <a:buNone/>
            </a:pPr>
            <a:r>
              <a:rPr lang="en-US" sz="3600" dirty="0" smtClean="0"/>
              <a:t>Limitation of GDP</a:t>
            </a:r>
          </a:p>
          <a:p>
            <a:pPr marL="742950" indent="-742950">
              <a:buFont typeface="+mj-lt"/>
              <a:buAutoNum type="arabicPeriod"/>
            </a:pPr>
            <a:r>
              <a:rPr lang="en-US" sz="3200" dirty="0" smtClean="0"/>
              <a:t>Non-market activities</a:t>
            </a:r>
          </a:p>
          <a:p>
            <a:pPr marL="742950" indent="-742950">
              <a:buFont typeface="+mj-lt"/>
              <a:buAutoNum type="arabicPeriod"/>
            </a:pPr>
            <a:r>
              <a:rPr lang="en-US" sz="3200" dirty="0" smtClean="0"/>
              <a:t>Underground economy</a:t>
            </a:r>
          </a:p>
          <a:p>
            <a:pPr marL="742950" indent="-742950">
              <a:buFont typeface="+mj-lt"/>
              <a:buAutoNum type="arabicPeriod"/>
            </a:pPr>
            <a:r>
              <a:rPr lang="en-US" sz="3200" dirty="0" smtClean="0"/>
              <a:t>Quality of life</a:t>
            </a:r>
          </a:p>
          <a:p>
            <a:pPr marL="609600" indent="-609600">
              <a:buNone/>
            </a:pPr>
            <a:endParaRPr lang="en-US" sz="2800" dirty="0" smtClean="0"/>
          </a:p>
        </p:txBody>
      </p:sp>
      <p:sp>
        <p:nvSpPr>
          <p:cNvPr id="86021" name="AutoShape 5"/>
          <p:cNvSpPr>
            <a:spLocks noChangeArrowheads="1"/>
          </p:cNvSpPr>
          <p:nvPr/>
        </p:nvSpPr>
        <p:spPr bwMode="auto">
          <a:xfrm>
            <a:off x="4038600" y="3962400"/>
            <a:ext cx="5105400" cy="2895600"/>
          </a:xfrm>
          <a:prstGeom prst="bevel">
            <a:avLst>
              <a:gd name="adj" fmla="val 12500"/>
            </a:avLst>
          </a:prstGeom>
          <a:solidFill>
            <a:schemeClr val="bg2"/>
          </a:solidFill>
          <a:ln w="9525">
            <a:solidFill>
              <a:schemeClr val="tx1"/>
            </a:solidFill>
            <a:miter lim="800000"/>
            <a:headEnd/>
            <a:tailEnd/>
          </a:ln>
          <a:effectLst/>
        </p:spPr>
        <p:txBody>
          <a:bodyPr wrap="none" anchor="ctr"/>
          <a:lstStyle/>
          <a:p>
            <a:pPr algn="ctr">
              <a:defRPr/>
            </a:pPr>
            <a:r>
              <a:rPr lang="en-US" sz="2800" b="0" dirty="0">
                <a:latin typeface="High Tower Text" pitchFamily="18" charset="0"/>
              </a:rPr>
              <a:t>GDP vs. GNP</a:t>
            </a:r>
          </a:p>
          <a:p>
            <a:pPr algn="ctr">
              <a:defRPr/>
            </a:pPr>
            <a:r>
              <a:rPr lang="en-US" sz="2800" b="0" i="1" dirty="0">
                <a:latin typeface="High Tower Text" pitchFamily="18" charset="0"/>
              </a:rPr>
              <a:t>Annual income earned by </a:t>
            </a:r>
          </a:p>
          <a:p>
            <a:pPr algn="ctr">
              <a:defRPr/>
            </a:pPr>
            <a:r>
              <a:rPr lang="en-US" sz="2800" b="0" i="1" dirty="0">
                <a:latin typeface="High Tower Text" pitchFamily="18" charset="0"/>
              </a:rPr>
              <a:t>US owned firms and citizens.  </a:t>
            </a:r>
          </a:p>
          <a:p>
            <a:pPr algn="ctr">
              <a:defRPr/>
            </a:pPr>
            <a:endParaRPr lang="en-US" sz="2800" dirty="0">
              <a:effectLst>
                <a:outerShdw blurRad="38100" dist="38100" dir="2700000" algn="tl">
                  <a:srgbClr val="FFFFFF"/>
                </a:outerShdw>
              </a:effectLst>
              <a:latin typeface="High Tower Tex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6019">
                                            <p:txEl>
                                              <p:pRg st="1" end="1"/>
                                            </p:txEl>
                                          </p:spTgt>
                                        </p:tgtEl>
                                        <p:attrNameLst>
                                          <p:attrName>style.visibility</p:attrName>
                                        </p:attrNameLst>
                                      </p:cBhvr>
                                      <p:to>
                                        <p:strVal val="visible"/>
                                      </p:to>
                                    </p:set>
                                    <p:animEffect transition="in" filter="dissolve">
                                      <p:cBhvr>
                                        <p:cTn id="7" dur="500"/>
                                        <p:tgtEl>
                                          <p:spTgt spid="8601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6019">
                                            <p:txEl>
                                              <p:pRg st="2" end="2"/>
                                            </p:txEl>
                                          </p:spTgt>
                                        </p:tgtEl>
                                        <p:attrNameLst>
                                          <p:attrName>style.visibility</p:attrName>
                                        </p:attrNameLst>
                                      </p:cBhvr>
                                      <p:to>
                                        <p:strVal val="visible"/>
                                      </p:to>
                                    </p:set>
                                    <p:animEffect transition="in" filter="dissolve">
                                      <p:cBhvr>
                                        <p:cTn id="12" dur="500"/>
                                        <p:tgtEl>
                                          <p:spTgt spid="860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6019">
                                            <p:txEl>
                                              <p:pRg st="3" end="3"/>
                                            </p:txEl>
                                          </p:spTgt>
                                        </p:tgtEl>
                                        <p:attrNameLst>
                                          <p:attrName>style.visibility</p:attrName>
                                        </p:attrNameLst>
                                      </p:cBhvr>
                                      <p:to>
                                        <p:strVal val="visible"/>
                                      </p:to>
                                    </p:set>
                                    <p:animEffect transition="in" filter="dissolve">
                                      <p:cBhvr>
                                        <p:cTn id="17" dur="500"/>
                                        <p:tgtEl>
                                          <p:spTgt spid="8601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6019">
                                            <p:txEl>
                                              <p:pRg st="4" end="4"/>
                                            </p:txEl>
                                          </p:spTgt>
                                        </p:tgtEl>
                                        <p:attrNameLst>
                                          <p:attrName>style.visibility</p:attrName>
                                        </p:attrNameLst>
                                      </p:cBhvr>
                                      <p:to>
                                        <p:strVal val="visible"/>
                                      </p:to>
                                    </p:set>
                                    <p:animEffect transition="in" filter="dissolve">
                                      <p:cBhvr>
                                        <p:cTn id="22" dur="500"/>
                                        <p:tgtEl>
                                          <p:spTgt spid="8601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86021"/>
                                        </p:tgtEl>
                                        <p:attrNameLst>
                                          <p:attrName>style.visibility</p:attrName>
                                        </p:attrNameLst>
                                      </p:cBhvr>
                                      <p:to>
                                        <p:strVal val="visible"/>
                                      </p:to>
                                    </p:set>
                                    <p:animEffect transition="in" filter="diamond(in)">
                                      <p:cBhvr>
                                        <p:cTn id="27" dur="2000"/>
                                        <p:tgtEl>
                                          <p:spTgt spid="860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P spid="86021"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5" name="Rectangle 3"/>
          <p:cNvSpPr>
            <a:spLocks noGrp="1" noChangeArrowheads="1"/>
          </p:cNvSpPr>
          <p:nvPr>
            <p:ph type="ctrTitle"/>
          </p:nvPr>
        </p:nvSpPr>
        <p:spPr>
          <a:xfrm>
            <a:off x="0" y="-381000"/>
            <a:ext cx="7772400" cy="1143000"/>
          </a:xfrm>
        </p:spPr>
        <p:txBody>
          <a:bodyPr/>
          <a:lstStyle/>
          <a:p>
            <a:pPr algn="l"/>
            <a:r>
              <a:rPr lang="en-US" b="1" dirty="0" smtClean="0">
                <a:solidFill>
                  <a:schemeClr val="tx1"/>
                </a:solidFill>
              </a:rPr>
              <a:t>Types of Unemployment</a:t>
            </a:r>
          </a:p>
        </p:txBody>
      </p:sp>
      <p:sp>
        <p:nvSpPr>
          <p:cNvPr id="74756" name="Rectangle 4"/>
          <p:cNvSpPr>
            <a:spLocks noGrp="1" noChangeArrowheads="1"/>
          </p:cNvSpPr>
          <p:nvPr>
            <p:ph type="subTitle" idx="1"/>
          </p:nvPr>
        </p:nvSpPr>
        <p:spPr>
          <a:xfrm>
            <a:off x="0" y="838200"/>
            <a:ext cx="8610600" cy="56388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a:noAutofit/>
          </a:bodyPr>
          <a:lstStyle/>
          <a:p>
            <a:pPr marL="609600" indent="-609600">
              <a:buFont typeface="Arial" pitchFamily="34" charset="0"/>
              <a:buChar char="•"/>
            </a:pPr>
            <a:r>
              <a:rPr lang="en-US" altLang="en-US" sz="2000" b="1" u="sng" dirty="0" smtClean="0">
                <a:solidFill>
                  <a:schemeClr val="tx1"/>
                </a:solidFill>
              </a:rPr>
              <a:t>Frictional Unemployment</a:t>
            </a:r>
            <a:r>
              <a:rPr lang="en-US" altLang="en-US" sz="2000" b="1" dirty="0" smtClean="0">
                <a:solidFill>
                  <a:schemeClr val="tx1"/>
                </a:solidFill>
              </a:rPr>
              <a:t>- </a:t>
            </a:r>
            <a:r>
              <a:rPr lang="en-US" altLang="en-US" sz="2000" dirty="0" smtClean="0">
                <a:solidFill>
                  <a:schemeClr val="tx1"/>
                </a:solidFill>
              </a:rPr>
              <a:t>Occurs when people change jobs, get laid off from their current jobs, take some time to find the right job after they finish their schooling, or take time off from working for a variety of other reasons</a:t>
            </a:r>
          </a:p>
          <a:p>
            <a:pPr marL="609600" indent="-609600">
              <a:buFont typeface="Arial" pitchFamily="34" charset="0"/>
              <a:buChar char="•"/>
            </a:pPr>
            <a:endParaRPr lang="en-US" altLang="en-US" sz="2000" dirty="0" smtClean="0">
              <a:solidFill>
                <a:schemeClr val="tx1"/>
              </a:solidFill>
            </a:endParaRPr>
          </a:p>
          <a:p>
            <a:pPr marL="609600" indent="-609600">
              <a:buFont typeface="Arial" pitchFamily="34" charset="0"/>
              <a:buChar char="•"/>
            </a:pPr>
            <a:r>
              <a:rPr lang="en-US" altLang="en-US" sz="2000" b="1" u="sng" dirty="0" smtClean="0">
                <a:solidFill>
                  <a:schemeClr val="tx1"/>
                </a:solidFill>
              </a:rPr>
              <a:t>Structural Unemployment</a:t>
            </a:r>
            <a:r>
              <a:rPr lang="en-US" altLang="en-US" sz="2000" b="1" dirty="0" smtClean="0">
                <a:solidFill>
                  <a:schemeClr val="tx1"/>
                </a:solidFill>
              </a:rPr>
              <a:t>- </a:t>
            </a:r>
            <a:r>
              <a:rPr lang="en-US" altLang="en-US" sz="2000" dirty="0" smtClean="0">
                <a:solidFill>
                  <a:schemeClr val="tx1"/>
                </a:solidFill>
              </a:rPr>
              <a:t>Occurs when workers' skills do not match the jobs that are available.  Technological advances are one cause of structural unemployment</a:t>
            </a:r>
          </a:p>
          <a:p>
            <a:pPr marL="609600" indent="-609600">
              <a:buFont typeface="Arial" pitchFamily="34" charset="0"/>
              <a:buChar char="•"/>
            </a:pPr>
            <a:endParaRPr lang="en-US" altLang="en-US" sz="2000" dirty="0" smtClean="0">
              <a:solidFill>
                <a:schemeClr val="tx1"/>
              </a:solidFill>
            </a:endParaRPr>
          </a:p>
          <a:p>
            <a:pPr marL="609600" indent="-609600">
              <a:buFont typeface="Arial" pitchFamily="34" charset="0"/>
              <a:buChar char="•"/>
            </a:pPr>
            <a:r>
              <a:rPr lang="en-US" altLang="en-US" sz="2000" b="1" u="sng" dirty="0" smtClean="0">
                <a:solidFill>
                  <a:schemeClr val="tx1"/>
                </a:solidFill>
              </a:rPr>
              <a:t>Seasonal Unemployment</a:t>
            </a:r>
            <a:r>
              <a:rPr lang="en-US" altLang="en-US" sz="2000" b="1" dirty="0" smtClean="0">
                <a:solidFill>
                  <a:schemeClr val="tx1"/>
                </a:solidFill>
              </a:rPr>
              <a:t>- </a:t>
            </a:r>
            <a:r>
              <a:rPr lang="en-US" altLang="en-US" sz="2000" dirty="0" smtClean="0">
                <a:solidFill>
                  <a:schemeClr val="tx1"/>
                </a:solidFill>
              </a:rPr>
              <a:t>Occurs when industries slow or shut down for a season or make seasonal shifts in their production schedules</a:t>
            </a:r>
          </a:p>
          <a:p>
            <a:pPr marL="609600" indent="-609600">
              <a:buFont typeface="Arial" pitchFamily="34" charset="0"/>
              <a:buChar char="•"/>
            </a:pPr>
            <a:endParaRPr lang="en-US" altLang="en-US" sz="2000" dirty="0" smtClean="0">
              <a:solidFill>
                <a:schemeClr val="tx1"/>
              </a:solidFill>
            </a:endParaRPr>
          </a:p>
          <a:p>
            <a:pPr marL="609600" indent="-609600">
              <a:buFont typeface="Arial" pitchFamily="34" charset="0"/>
              <a:buChar char="•"/>
            </a:pPr>
            <a:r>
              <a:rPr lang="en-US" altLang="en-US" sz="2000" b="1" u="sng" dirty="0" smtClean="0">
                <a:solidFill>
                  <a:schemeClr val="tx1"/>
                </a:solidFill>
              </a:rPr>
              <a:t>Cyclical Unemployment</a:t>
            </a:r>
            <a:r>
              <a:rPr lang="en-US" altLang="en-US" sz="2000" b="1" dirty="0" smtClean="0">
                <a:solidFill>
                  <a:schemeClr val="tx1"/>
                </a:solidFill>
              </a:rPr>
              <a:t>- </a:t>
            </a:r>
            <a:r>
              <a:rPr lang="en-US" altLang="en-US" sz="2000" dirty="0" smtClean="0">
                <a:solidFill>
                  <a:schemeClr val="tx1"/>
                </a:solidFill>
              </a:rPr>
              <a:t>Unemployment that rises during economic downturns and falls when the economy improves</a:t>
            </a:r>
          </a:p>
          <a:p>
            <a:pPr marL="609600" indent="-609600"/>
            <a:endParaRPr lang="en-US" dirty="0" smtClean="0">
              <a:latin typeface="Adobe Caslon Pro"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755"/>
                                        </p:tgtEl>
                                        <p:attrNameLst>
                                          <p:attrName>style.visibility</p:attrName>
                                        </p:attrNameLst>
                                      </p:cBhvr>
                                      <p:to>
                                        <p:strVal val="visible"/>
                                      </p:to>
                                    </p:set>
                                    <p:anim calcmode="lin" valueType="num">
                                      <p:cBhvr additive="base">
                                        <p:cTn id="7" dur="500" fill="hold"/>
                                        <p:tgtEl>
                                          <p:spTgt spid="74755"/>
                                        </p:tgtEl>
                                        <p:attrNameLst>
                                          <p:attrName>ppt_x</p:attrName>
                                        </p:attrNameLst>
                                      </p:cBhvr>
                                      <p:tavLst>
                                        <p:tav tm="0">
                                          <p:val>
                                            <p:strVal val="0-#ppt_w/2"/>
                                          </p:val>
                                        </p:tav>
                                        <p:tav tm="100000">
                                          <p:val>
                                            <p:strVal val="#ppt_x"/>
                                          </p:val>
                                        </p:tav>
                                      </p:tavLst>
                                    </p:anim>
                                    <p:anim calcmode="lin" valueType="num">
                                      <p:cBhvr additive="base">
                                        <p:cTn id="8" dur="500" fill="hold"/>
                                        <p:tgtEl>
                                          <p:spTgt spid="747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4756">
                                            <p:txEl>
                                              <p:pRg st="0" end="0"/>
                                            </p:txEl>
                                          </p:spTgt>
                                        </p:tgtEl>
                                        <p:attrNameLst>
                                          <p:attrName>style.visibility</p:attrName>
                                        </p:attrNameLst>
                                      </p:cBhvr>
                                      <p:to>
                                        <p:strVal val="visible"/>
                                      </p:to>
                                    </p:set>
                                    <p:anim calcmode="lin" valueType="num">
                                      <p:cBhvr additive="base">
                                        <p:cTn id="13" dur="500" fill="hold"/>
                                        <p:tgtEl>
                                          <p:spTgt spid="74756">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475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4756">
                                            <p:txEl>
                                              <p:pRg st="2" end="2"/>
                                            </p:txEl>
                                          </p:spTgt>
                                        </p:tgtEl>
                                        <p:attrNameLst>
                                          <p:attrName>style.visibility</p:attrName>
                                        </p:attrNameLst>
                                      </p:cBhvr>
                                      <p:to>
                                        <p:strVal val="visible"/>
                                      </p:to>
                                    </p:set>
                                    <p:anim calcmode="lin" valueType="num">
                                      <p:cBhvr additive="base">
                                        <p:cTn id="19" dur="500" fill="hold"/>
                                        <p:tgtEl>
                                          <p:spTgt spid="7475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475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4756">
                                            <p:txEl>
                                              <p:pRg st="4" end="4"/>
                                            </p:txEl>
                                          </p:spTgt>
                                        </p:tgtEl>
                                        <p:attrNameLst>
                                          <p:attrName>style.visibility</p:attrName>
                                        </p:attrNameLst>
                                      </p:cBhvr>
                                      <p:to>
                                        <p:strVal val="visible"/>
                                      </p:to>
                                    </p:set>
                                    <p:anim calcmode="lin" valueType="num">
                                      <p:cBhvr additive="base">
                                        <p:cTn id="25" dur="500" fill="hold"/>
                                        <p:tgtEl>
                                          <p:spTgt spid="74756">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475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4756">
                                            <p:txEl>
                                              <p:pRg st="6" end="6"/>
                                            </p:txEl>
                                          </p:spTgt>
                                        </p:tgtEl>
                                        <p:attrNameLst>
                                          <p:attrName>style.visibility</p:attrName>
                                        </p:attrNameLst>
                                      </p:cBhvr>
                                      <p:to>
                                        <p:strVal val="visible"/>
                                      </p:to>
                                    </p:set>
                                    <p:anim calcmode="lin" valueType="num">
                                      <p:cBhvr additive="base">
                                        <p:cTn id="31" dur="500" fill="hold"/>
                                        <p:tgtEl>
                                          <p:spTgt spid="74756">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475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autoUpdateAnimBg="0"/>
      <p:bldP spid="74756"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ctrTitle"/>
          </p:nvPr>
        </p:nvSpPr>
        <p:spPr>
          <a:xfrm>
            <a:off x="2514600" y="0"/>
            <a:ext cx="7772400" cy="1143000"/>
          </a:xfrm>
        </p:spPr>
        <p:txBody>
          <a:bodyPr/>
          <a:lstStyle/>
          <a:p>
            <a:r>
              <a:rPr lang="en-US" b="1" dirty="0" smtClean="0">
                <a:solidFill>
                  <a:schemeClr val="tx1"/>
                </a:solidFill>
                <a:latin typeface="+mn-lt"/>
              </a:rPr>
              <a:t>Unemployment</a:t>
            </a:r>
            <a:r>
              <a:rPr lang="en-US" b="1" dirty="0" smtClean="0">
                <a:solidFill>
                  <a:schemeClr val="bg1"/>
                </a:solidFill>
                <a:latin typeface="+mn-lt"/>
              </a:rPr>
              <a:t> </a:t>
            </a:r>
            <a:r>
              <a:rPr lang="en-US" b="1" dirty="0" smtClean="0">
                <a:solidFill>
                  <a:schemeClr val="tx1"/>
                </a:solidFill>
                <a:latin typeface="+mn-lt"/>
              </a:rPr>
              <a:t>Rates</a:t>
            </a:r>
          </a:p>
        </p:txBody>
      </p:sp>
      <p:sp>
        <p:nvSpPr>
          <p:cNvPr id="75779" name="Rectangle 3"/>
          <p:cNvSpPr>
            <a:spLocks noGrp="1" noChangeArrowheads="1"/>
          </p:cNvSpPr>
          <p:nvPr>
            <p:ph type="subTitle" idx="1"/>
          </p:nvPr>
        </p:nvSpPr>
        <p:spPr>
          <a:xfrm>
            <a:off x="457200" y="1447800"/>
            <a:ext cx="7543800" cy="4267200"/>
          </a:xfrm>
          <a:solidFill>
            <a:schemeClr val="bg2">
              <a:lumMod val="60000"/>
              <a:lumOff val="40000"/>
              <a:alpha val="50000"/>
            </a:schemeClr>
          </a:solidFill>
        </p:spPr>
        <p:txBody>
          <a:bodyPr>
            <a:normAutofit fontScale="92500" lnSpcReduction="10000"/>
          </a:bodyPr>
          <a:lstStyle/>
          <a:p>
            <a:pPr algn="l">
              <a:defRPr/>
            </a:pPr>
            <a:r>
              <a:rPr lang="en-US" altLang="en-US" sz="2800" dirty="0" smtClean="0"/>
              <a:t>A nation’s unemployment rate is an important indicator of the health of the economy.</a:t>
            </a:r>
          </a:p>
          <a:p>
            <a:pPr algn="l">
              <a:defRPr/>
            </a:pPr>
            <a:endParaRPr lang="en-US" altLang="en-US" sz="2800" u="sng" dirty="0" smtClean="0">
              <a:effectLst>
                <a:outerShdw blurRad="38100" dist="38100" dir="2700000" algn="tl">
                  <a:srgbClr val="808080"/>
                </a:outerShdw>
              </a:effectLst>
            </a:endParaRPr>
          </a:p>
          <a:p>
            <a:pPr algn="l">
              <a:defRPr/>
            </a:pPr>
            <a:r>
              <a:rPr lang="en-US" altLang="en-US" sz="2800" b="1" u="sng" dirty="0" smtClean="0">
                <a:effectLst>
                  <a:outerShdw blurRad="38100" dist="38100" dir="2700000" algn="tl">
                    <a:srgbClr val="808080"/>
                  </a:outerShdw>
                </a:effectLst>
              </a:rPr>
              <a:t>The Bureau of Labor Statistics</a:t>
            </a:r>
            <a:r>
              <a:rPr lang="en-US" altLang="en-US" sz="2800" b="1" dirty="0" smtClean="0"/>
              <a:t> </a:t>
            </a:r>
            <a:r>
              <a:rPr lang="en-US" altLang="en-US" sz="2800" dirty="0" smtClean="0"/>
              <a:t>polls a sample of the population to determine how many people are employed and unemployed.</a:t>
            </a:r>
          </a:p>
          <a:p>
            <a:pPr algn="l">
              <a:defRPr/>
            </a:pPr>
            <a:endParaRPr lang="en-US" altLang="en-US" sz="2800" dirty="0" smtClean="0"/>
          </a:p>
          <a:p>
            <a:pPr algn="l">
              <a:defRPr/>
            </a:pPr>
            <a:r>
              <a:rPr lang="en-US" altLang="en-US" sz="2800" dirty="0" smtClean="0"/>
              <a:t>The </a:t>
            </a:r>
            <a:r>
              <a:rPr lang="en-US" altLang="en-US" sz="2800" b="1" u="sng" dirty="0" smtClean="0">
                <a:effectLst>
                  <a:outerShdw blurRad="38100" dist="38100" dir="2700000" algn="tl">
                    <a:srgbClr val="808080"/>
                  </a:outerShdw>
                </a:effectLst>
              </a:rPr>
              <a:t>unemployment rate</a:t>
            </a:r>
            <a:r>
              <a:rPr lang="en-US" altLang="en-US" sz="2800" b="1" dirty="0" smtClean="0"/>
              <a:t> </a:t>
            </a:r>
            <a:r>
              <a:rPr lang="en-US" altLang="en-US" sz="2800" dirty="0" smtClean="0"/>
              <a:t>is the percentage of the nation’s labor force that is unemployed. </a:t>
            </a:r>
          </a:p>
          <a:p>
            <a:pPr>
              <a:defRPr/>
            </a:pPr>
            <a:r>
              <a:rPr lang="en-US" dirty="0" smtClean="0">
                <a:solidFill>
                  <a:srgbClr val="003399"/>
                </a:solidFill>
                <a:hlinkClick r:id="rId2"/>
                <a:hlinkMouseOver r:id="rId3" action="ppaction://hlinkfile"/>
              </a:rPr>
              <a:t> </a:t>
            </a:r>
            <a:endParaRPr lang="en-US" dirty="0" smtClean="0">
              <a:solidFill>
                <a:srgbClr val="00339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0-#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5779">
                                            <p:txEl>
                                              <p:pRg st="0" end="0"/>
                                            </p:txEl>
                                          </p:spTgt>
                                        </p:tgtEl>
                                        <p:attrNameLst>
                                          <p:attrName>style.visibility</p:attrName>
                                        </p:attrNameLst>
                                      </p:cBhvr>
                                      <p:to>
                                        <p:strVal val="visible"/>
                                      </p:to>
                                    </p:set>
                                    <p:animEffect transition="in" filter="blinds(horizontal)">
                                      <p:cBhvr>
                                        <p:cTn id="13" dur="500"/>
                                        <p:tgtEl>
                                          <p:spTgt spid="7577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5779">
                                            <p:txEl>
                                              <p:pRg st="2" end="2"/>
                                            </p:txEl>
                                          </p:spTgt>
                                        </p:tgtEl>
                                        <p:attrNameLst>
                                          <p:attrName>style.visibility</p:attrName>
                                        </p:attrNameLst>
                                      </p:cBhvr>
                                      <p:to>
                                        <p:strVal val="visible"/>
                                      </p:to>
                                    </p:set>
                                    <p:animEffect transition="in" filter="blinds(horizontal)">
                                      <p:cBhvr>
                                        <p:cTn id="18" dur="500"/>
                                        <p:tgtEl>
                                          <p:spTgt spid="75779">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5779">
                                            <p:txEl>
                                              <p:pRg st="4" end="4"/>
                                            </p:txEl>
                                          </p:spTgt>
                                        </p:tgtEl>
                                        <p:attrNameLst>
                                          <p:attrName>style.visibility</p:attrName>
                                        </p:attrNameLst>
                                      </p:cBhvr>
                                      <p:to>
                                        <p:strVal val="visible"/>
                                      </p:to>
                                    </p:set>
                                    <p:animEffect transition="in" filter="blinds(horizontal)">
                                      <p:cBhvr>
                                        <p:cTn id="23" dur="500"/>
                                        <p:tgtEl>
                                          <p:spTgt spid="75779">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5779">
                                            <p:txEl>
                                              <p:pRg st="5" end="5"/>
                                            </p:txEl>
                                          </p:spTgt>
                                        </p:tgtEl>
                                        <p:attrNameLst>
                                          <p:attrName>style.visibility</p:attrName>
                                        </p:attrNameLst>
                                      </p:cBhvr>
                                      <p:to>
                                        <p:strVal val="visible"/>
                                      </p:to>
                                    </p:set>
                                    <p:animEffect transition="in" filter="blinds(horizontal)">
                                      <p:cBhvr>
                                        <p:cTn id="28" dur="500"/>
                                        <p:tgtEl>
                                          <p:spTgt spid="757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autoUpdateAnimBg="0"/>
      <p:bldP spid="7577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3" name="Rectangle 3"/>
          <p:cNvSpPr>
            <a:spLocks noGrp="1" noChangeArrowheads="1"/>
          </p:cNvSpPr>
          <p:nvPr>
            <p:ph type="title"/>
          </p:nvPr>
        </p:nvSpPr>
        <p:spPr>
          <a:xfrm>
            <a:off x="990600" y="381000"/>
            <a:ext cx="7772400" cy="1143000"/>
          </a:xfrm>
        </p:spPr>
        <p:txBody>
          <a:bodyPr/>
          <a:lstStyle/>
          <a:p>
            <a:r>
              <a:rPr lang="en-US" dirty="0" smtClean="0"/>
              <a:t>Getting Everyone To Work!!!!</a:t>
            </a:r>
          </a:p>
        </p:txBody>
      </p:sp>
      <p:sp>
        <p:nvSpPr>
          <p:cNvPr id="76804" name="Rectangle 4"/>
          <p:cNvSpPr>
            <a:spLocks noGrp="1" noChangeArrowheads="1"/>
          </p:cNvSpPr>
          <p:nvPr>
            <p:ph idx="1"/>
          </p:nvPr>
        </p:nvSpPr>
        <p:spPr>
          <a:xfrm>
            <a:off x="152400" y="1447800"/>
            <a:ext cx="8610600" cy="4648200"/>
          </a:xfrm>
        </p:spPr>
        <p:txBody>
          <a:bodyPr>
            <a:normAutofit lnSpcReduction="10000"/>
          </a:bodyPr>
          <a:lstStyle/>
          <a:p>
            <a:pPr>
              <a:lnSpc>
                <a:spcPct val="90000"/>
              </a:lnSpc>
              <a:defRPr/>
            </a:pPr>
            <a:r>
              <a:rPr lang="en-US" altLang="en-US" sz="2800" b="1" dirty="0" smtClean="0"/>
              <a:t>Economists generally agree that in an economy that is working properly, an unemployment rate of around 4 to 6 percent is normal.</a:t>
            </a:r>
          </a:p>
          <a:p>
            <a:pPr>
              <a:lnSpc>
                <a:spcPct val="90000"/>
              </a:lnSpc>
              <a:defRPr/>
            </a:pPr>
            <a:r>
              <a:rPr lang="en-US" altLang="en-US" sz="2800" b="1" dirty="0" smtClean="0"/>
              <a:t>Sometimes people are </a:t>
            </a:r>
            <a:r>
              <a:rPr lang="en-US" altLang="en-US" sz="2800" b="1" dirty="0" smtClean="0">
                <a:solidFill>
                  <a:schemeClr val="accent2"/>
                </a:solidFill>
              </a:rPr>
              <a:t>underemployed</a:t>
            </a:r>
            <a:r>
              <a:rPr lang="en-US" altLang="en-US" sz="2800" b="1" dirty="0" smtClean="0"/>
              <a:t>, that is working a job for which they are over-qualified, or working part-time when they desire full-time work.</a:t>
            </a:r>
          </a:p>
          <a:p>
            <a:pPr>
              <a:lnSpc>
                <a:spcPct val="90000"/>
              </a:lnSpc>
              <a:defRPr/>
            </a:pPr>
            <a:r>
              <a:rPr lang="en-US" altLang="en-US" sz="2800" b="1" dirty="0" smtClean="0">
                <a:solidFill>
                  <a:schemeClr val="accent2"/>
                </a:solidFill>
              </a:rPr>
              <a:t>Discouraged workers</a:t>
            </a:r>
            <a:r>
              <a:rPr lang="en-US" altLang="en-US" sz="2800" b="1" dirty="0" smtClean="0"/>
              <a:t> are people who want a job, but have given up looking for one.</a:t>
            </a:r>
          </a:p>
          <a:p>
            <a:pPr algn="ctr">
              <a:lnSpc>
                <a:spcPct val="90000"/>
              </a:lnSpc>
              <a:spcBef>
                <a:spcPct val="50000"/>
              </a:spcBef>
              <a:buFontTx/>
              <a:buNone/>
              <a:defRPr/>
            </a:pPr>
            <a:r>
              <a:rPr lang="en-US" altLang="en-US" sz="2400" b="1" i="1" u="sng" dirty="0" smtClean="0">
                <a:solidFill>
                  <a:schemeClr val="accent2"/>
                </a:solidFill>
                <a:latin typeface="Adobe Caslon Pro" pitchFamily="18" charset="0"/>
              </a:rPr>
              <a:t>Full employment</a:t>
            </a:r>
            <a:r>
              <a:rPr lang="en-US" altLang="en-US" sz="2400" b="1" i="1" u="sng" dirty="0" smtClean="0">
                <a:latin typeface="Adobe Caslon Pro" pitchFamily="18" charset="0"/>
              </a:rPr>
              <a:t> is the level of employment reached when there is no cyclical unemployment</a:t>
            </a:r>
            <a:r>
              <a:rPr lang="en-US" altLang="en-US" sz="2400" b="1" i="1" dirty="0" smtClean="0">
                <a:latin typeface="Adobe Caslon Pro" pitchFamily="18" charset="0"/>
              </a:rPr>
              <a:t>.</a:t>
            </a:r>
          </a:p>
          <a:p>
            <a:pPr>
              <a:lnSpc>
                <a:spcPct val="90000"/>
              </a:lnSpc>
              <a:buFontTx/>
              <a:buNone/>
              <a:defRPr/>
            </a:pPr>
            <a:endParaRPr lang="en-US" altLang="en-US" sz="2800" i="1" dirty="0" smtClean="0"/>
          </a:p>
          <a:p>
            <a:pPr>
              <a:lnSpc>
                <a:spcPct val="90000"/>
              </a:lnSpc>
              <a:defRPr/>
            </a:pP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3"/>
                                        </p:tgtEl>
                                        <p:attrNameLst>
                                          <p:attrName>style.visibility</p:attrName>
                                        </p:attrNameLst>
                                      </p:cBhvr>
                                      <p:to>
                                        <p:strVal val="visible"/>
                                      </p:to>
                                    </p:set>
                                    <p:anim calcmode="lin" valueType="num">
                                      <p:cBhvr additive="base">
                                        <p:cTn id="7" dur="500" fill="hold"/>
                                        <p:tgtEl>
                                          <p:spTgt spid="76803"/>
                                        </p:tgtEl>
                                        <p:attrNameLst>
                                          <p:attrName>ppt_x</p:attrName>
                                        </p:attrNameLst>
                                      </p:cBhvr>
                                      <p:tavLst>
                                        <p:tav tm="0">
                                          <p:val>
                                            <p:strVal val="0-#ppt_w/2"/>
                                          </p:val>
                                        </p:tav>
                                        <p:tav tm="100000">
                                          <p:val>
                                            <p:strVal val="#ppt_x"/>
                                          </p:val>
                                        </p:tav>
                                      </p:tavLst>
                                    </p:anim>
                                    <p:anim calcmode="lin" valueType="num">
                                      <p:cBhvr additive="base">
                                        <p:cTn id="8" dur="500" fill="hold"/>
                                        <p:tgtEl>
                                          <p:spTgt spid="7680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76804">
                                            <p:txEl>
                                              <p:pRg st="0" end="0"/>
                                            </p:txEl>
                                          </p:spTgt>
                                        </p:tgtEl>
                                        <p:attrNameLst>
                                          <p:attrName>style.visibility</p:attrName>
                                        </p:attrNameLst>
                                      </p:cBhvr>
                                      <p:to>
                                        <p:strVal val="visible"/>
                                      </p:to>
                                    </p:set>
                                    <p:animEffect transition="in" filter="checkerboard(across)">
                                      <p:cBhvr>
                                        <p:cTn id="13" dur="500"/>
                                        <p:tgtEl>
                                          <p:spTgt spid="7680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76804">
                                            <p:txEl>
                                              <p:pRg st="1" end="1"/>
                                            </p:txEl>
                                          </p:spTgt>
                                        </p:tgtEl>
                                        <p:attrNameLst>
                                          <p:attrName>style.visibility</p:attrName>
                                        </p:attrNameLst>
                                      </p:cBhvr>
                                      <p:to>
                                        <p:strVal val="visible"/>
                                      </p:to>
                                    </p:set>
                                    <p:animEffect transition="in" filter="checkerboard(across)">
                                      <p:cBhvr>
                                        <p:cTn id="18" dur="500"/>
                                        <p:tgtEl>
                                          <p:spTgt spid="7680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76804">
                                            <p:txEl>
                                              <p:pRg st="2" end="2"/>
                                            </p:txEl>
                                          </p:spTgt>
                                        </p:tgtEl>
                                        <p:attrNameLst>
                                          <p:attrName>style.visibility</p:attrName>
                                        </p:attrNameLst>
                                      </p:cBhvr>
                                      <p:to>
                                        <p:strVal val="visible"/>
                                      </p:to>
                                    </p:set>
                                    <p:animEffect transition="in" filter="checkerboard(across)">
                                      <p:cBhvr>
                                        <p:cTn id="23" dur="500"/>
                                        <p:tgtEl>
                                          <p:spTgt spid="7680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grpId="0" nodeType="clickEffect">
                                  <p:stCondLst>
                                    <p:cond delay="0"/>
                                  </p:stCondLst>
                                  <p:childTnLst>
                                    <p:set>
                                      <p:cBhvr>
                                        <p:cTn id="27" dur="1" fill="hold">
                                          <p:stCondLst>
                                            <p:cond delay="0"/>
                                          </p:stCondLst>
                                        </p:cTn>
                                        <p:tgtEl>
                                          <p:spTgt spid="76804">
                                            <p:txEl>
                                              <p:pRg st="3" end="3"/>
                                            </p:txEl>
                                          </p:spTgt>
                                        </p:tgtEl>
                                        <p:attrNameLst>
                                          <p:attrName>style.visibility</p:attrName>
                                        </p:attrNameLst>
                                      </p:cBhvr>
                                      <p:to>
                                        <p:strVal val="visible"/>
                                      </p:to>
                                    </p:set>
                                    <p:animEffect transition="in" filter="checkerboard(across)">
                                      <p:cBhvr>
                                        <p:cTn id="28" dur="500"/>
                                        <p:tgtEl>
                                          <p:spTgt spid="7680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autoUpdateAnimBg="0"/>
      <p:bldP spid="76804"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7" name="Rectangle 3"/>
          <p:cNvSpPr>
            <a:spLocks noGrp="1" noChangeArrowheads="1"/>
          </p:cNvSpPr>
          <p:nvPr>
            <p:ph type="title"/>
          </p:nvPr>
        </p:nvSpPr>
        <p:spPr>
          <a:xfrm>
            <a:off x="685800" y="1027664"/>
            <a:ext cx="7382434" cy="1143000"/>
          </a:xfrm>
        </p:spPr>
        <p:txBody>
          <a:bodyPr>
            <a:normAutofit fontScale="90000"/>
          </a:bodyPr>
          <a:lstStyle/>
          <a:p>
            <a:r>
              <a:rPr lang="en-US" sz="7200" b="1" dirty="0" smtClean="0"/>
              <a:t>Going….UP!!!!!!!!!!</a:t>
            </a:r>
          </a:p>
        </p:txBody>
      </p:sp>
      <p:sp>
        <p:nvSpPr>
          <p:cNvPr id="77828" name="Rectangle 4"/>
          <p:cNvSpPr>
            <a:spLocks noGrp="1" noChangeArrowheads="1"/>
          </p:cNvSpPr>
          <p:nvPr>
            <p:ph idx="1"/>
          </p:nvPr>
        </p:nvSpPr>
        <p:spPr/>
        <p:txBody>
          <a:bodyPr>
            <a:normAutofit fontScale="85000" lnSpcReduction="10000"/>
          </a:bodyPr>
          <a:lstStyle/>
          <a:p>
            <a:r>
              <a:rPr lang="en-US" altLang="en-US" sz="4400" dirty="0" smtClean="0">
                <a:solidFill>
                  <a:schemeClr val="accent2"/>
                </a:solidFill>
              </a:rPr>
              <a:t>Inflation</a:t>
            </a:r>
            <a:r>
              <a:rPr lang="en-US" altLang="en-US" sz="4400" dirty="0" smtClean="0"/>
              <a:t> is a general increase in prices.</a:t>
            </a:r>
          </a:p>
          <a:p>
            <a:r>
              <a:rPr lang="en-US" altLang="en-US" sz="4400" dirty="0" smtClean="0">
                <a:solidFill>
                  <a:schemeClr val="accent2"/>
                </a:solidFill>
              </a:rPr>
              <a:t>Purchasing power</a:t>
            </a:r>
            <a:r>
              <a:rPr lang="en-US" altLang="en-US" sz="4400" dirty="0" smtClean="0"/>
              <a:t>, the ability to purchase goods and services, is decreased by rising prices.</a:t>
            </a:r>
            <a:endParaRPr lang="en-US" sz="4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anim calcmode="lin" valueType="num">
                                      <p:cBhvr additive="base">
                                        <p:cTn id="7" dur="500" fill="hold"/>
                                        <p:tgtEl>
                                          <p:spTgt spid="77827"/>
                                        </p:tgtEl>
                                        <p:attrNameLst>
                                          <p:attrName>ppt_x</p:attrName>
                                        </p:attrNameLst>
                                      </p:cBhvr>
                                      <p:tavLst>
                                        <p:tav tm="0">
                                          <p:val>
                                            <p:strVal val="0-#ppt_w/2"/>
                                          </p:val>
                                        </p:tav>
                                        <p:tav tm="100000">
                                          <p:val>
                                            <p:strVal val="#ppt_x"/>
                                          </p:val>
                                        </p:tav>
                                      </p:tavLst>
                                    </p:anim>
                                    <p:anim calcmode="lin" valueType="num">
                                      <p:cBhvr additive="base">
                                        <p:cTn id="8" dur="500" fill="hold"/>
                                        <p:tgtEl>
                                          <p:spTgt spid="778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77828">
                                            <p:txEl>
                                              <p:pRg st="0" end="0"/>
                                            </p:txEl>
                                          </p:spTgt>
                                        </p:tgtEl>
                                        <p:attrNameLst>
                                          <p:attrName>style.visibility</p:attrName>
                                        </p:attrNameLst>
                                      </p:cBhvr>
                                      <p:to>
                                        <p:strVal val="visible"/>
                                      </p:to>
                                    </p:set>
                                    <p:anim calcmode="lin" valueType="num">
                                      <p:cBhvr additive="base">
                                        <p:cTn id="13" dur="5000" fill="hold"/>
                                        <p:tgtEl>
                                          <p:spTgt spid="77828">
                                            <p:txEl>
                                              <p:pRg st="0" end="0"/>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7782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77828">
                                            <p:txEl>
                                              <p:pRg st="1" end="1"/>
                                            </p:txEl>
                                          </p:spTgt>
                                        </p:tgtEl>
                                        <p:attrNameLst>
                                          <p:attrName>style.visibility</p:attrName>
                                        </p:attrNameLst>
                                      </p:cBhvr>
                                      <p:to>
                                        <p:strVal val="visible"/>
                                      </p:to>
                                    </p:set>
                                    <p:anim calcmode="lin" valueType="num">
                                      <p:cBhvr additive="base">
                                        <p:cTn id="19" dur="5000" fill="hold"/>
                                        <p:tgtEl>
                                          <p:spTgt spid="77828">
                                            <p:txEl>
                                              <p:pRg st="1" end="1"/>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77828">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autoUpdateAnimBg="0"/>
      <p:bldP spid="77828"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a:xfrm>
            <a:off x="838200" y="228600"/>
            <a:ext cx="7772400" cy="1143000"/>
          </a:xfrm>
        </p:spPr>
        <p:txBody>
          <a:bodyPr/>
          <a:lstStyle/>
          <a:p>
            <a:pPr algn="l"/>
            <a:r>
              <a:rPr lang="en-US" dirty="0" smtClean="0"/>
              <a:t>To Market, To Market</a:t>
            </a:r>
          </a:p>
        </p:txBody>
      </p:sp>
      <p:sp>
        <p:nvSpPr>
          <p:cNvPr id="15364" name="Rectangle 4"/>
          <p:cNvSpPr>
            <a:spLocks noGrp="1" noChangeArrowheads="1"/>
          </p:cNvSpPr>
          <p:nvPr>
            <p:ph idx="1"/>
          </p:nvPr>
        </p:nvSpPr>
        <p:spPr>
          <a:xfrm>
            <a:off x="381000" y="1600201"/>
            <a:ext cx="8458200" cy="3886200"/>
          </a:xfrm>
          <a:ln>
            <a:solidFill>
              <a:schemeClr val="tx1"/>
            </a:solidFill>
          </a:ln>
        </p:spPr>
        <p:txBody>
          <a:bodyPr>
            <a:normAutofit lnSpcReduction="10000"/>
          </a:bodyPr>
          <a:lstStyle/>
          <a:p>
            <a:pPr algn="ctr">
              <a:lnSpc>
                <a:spcPct val="90000"/>
              </a:lnSpc>
              <a:spcBef>
                <a:spcPct val="50000"/>
              </a:spcBef>
              <a:buFontTx/>
              <a:buNone/>
            </a:pPr>
            <a:endParaRPr lang="en-US" altLang="en-US" sz="2400" b="1" i="1" dirty="0" smtClean="0">
              <a:latin typeface="Adobe Caslon Pro" pitchFamily="18" charset="0"/>
            </a:endParaRPr>
          </a:p>
          <a:p>
            <a:pPr algn="ctr">
              <a:lnSpc>
                <a:spcPct val="90000"/>
              </a:lnSpc>
              <a:spcBef>
                <a:spcPct val="50000"/>
              </a:spcBef>
              <a:buFontTx/>
              <a:buNone/>
            </a:pPr>
            <a:r>
              <a:rPr lang="en-US" altLang="en-US" sz="2400" b="1" i="1" dirty="0" smtClean="0"/>
              <a:t>A price index is a measurement that shows how the average price of a standard group of goods changes over time.</a:t>
            </a:r>
          </a:p>
          <a:p>
            <a:pPr algn="ctr">
              <a:lnSpc>
                <a:spcPct val="90000"/>
              </a:lnSpc>
              <a:spcBef>
                <a:spcPct val="50000"/>
              </a:spcBef>
              <a:buFontTx/>
              <a:buNone/>
            </a:pPr>
            <a:endParaRPr lang="en-US" altLang="en-US" sz="2400" dirty="0" smtClean="0"/>
          </a:p>
          <a:p>
            <a:pPr>
              <a:lnSpc>
                <a:spcPct val="90000"/>
              </a:lnSpc>
            </a:pPr>
            <a:r>
              <a:rPr lang="en-US" altLang="en-US" sz="2400" dirty="0" smtClean="0"/>
              <a:t>The </a:t>
            </a:r>
            <a:r>
              <a:rPr lang="en-US" altLang="en-US" sz="2400" dirty="0" smtClean="0">
                <a:solidFill>
                  <a:schemeClr val="accent2"/>
                </a:solidFill>
              </a:rPr>
              <a:t>consumer price index (CPI)</a:t>
            </a:r>
            <a:r>
              <a:rPr lang="en-US" altLang="en-US" sz="2400" dirty="0" smtClean="0"/>
              <a:t> is computed each month by the Bureau of Labor Statistics.</a:t>
            </a:r>
          </a:p>
          <a:p>
            <a:pPr>
              <a:lnSpc>
                <a:spcPct val="90000"/>
              </a:lnSpc>
            </a:pPr>
            <a:r>
              <a:rPr lang="en-US" altLang="en-US" sz="2400" dirty="0" smtClean="0"/>
              <a:t>The CPI is determined by measuring the price of a standard group of goods meant to represent the typical </a:t>
            </a:r>
            <a:r>
              <a:rPr lang="en-US" altLang="en-US" sz="2400" dirty="0" smtClean="0">
                <a:solidFill>
                  <a:schemeClr val="accent2"/>
                </a:solidFill>
              </a:rPr>
              <a:t>“market basket”</a:t>
            </a:r>
            <a:r>
              <a:rPr lang="en-US" altLang="en-US" sz="2400" dirty="0" smtClean="0"/>
              <a:t> of an urban consumer. </a:t>
            </a:r>
          </a:p>
          <a:p>
            <a:pPr>
              <a:lnSpc>
                <a:spcPct val="90000"/>
              </a:lnSpc>
              <a:buFontTx/>
              <a:buNone/>
            </a:pPr>
            <a:endParaRPr lang="en-US" sz="2800" dirty="0" smtClean="0">
              <a:solidFill>
                <a:schemeClr val="tx2"/>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5" name="Rectangle 3"/>
          <p:cNvSpPr>
            <a:spLocks noGrp="1" noChangeArrowheads="1"/>
          </p:cNvSpPr>
          <p:nvPr>
            <p:ph type="title"/>
          </p:nvPr>
        </p:nvSpPr>
        <p:spPr>
          <a:xfrm>
            <a:off x="609600" y="457200"/>
            <a:ext cx="7772400" cy="1143000"/>
          </a:xfrm>
        </p:spPr>
        <p:txBody>
          <a:bodyPr/>
          <a:lstStyle/>
          <a:p>
            <a:r>
              <a:rPr lang="en-US" dirty="0" smtClean="0">
                <a:latin typeface="Adobe Caslon Pro" pitchFamily="18" charset="0"/>
              </a:rPr>
              <a:t>What is in the basket?</a:t>
            </a:r>
          </a:p>
        </p:txBody>
      </p:sp>
      <p:sp>
        <p:nvSpPr>
          <p:cNvPr id="79876" name="Rectangle 4"/>
          <p:cNvSpPr>
            <a:spLocks noGrp="1" noChangeArrowheads="1"/>
          </p:cNvSpPr>
          <p:nvPr>
            <p:ph idx="1"/>
          </p:nvPr>
        </p:nvSpPr>
        <p:spPr>
          <a:xfrm>
            <a:off x="609600" y="1371600"/>
            <a:ext cx="7848600" cy="5181600"/>
          </a:xfrm>
        </p:spPr>
        <p:txBody>
          <a:bodyPr/>
          <a:lstStyle/>
          <a:p>
            <a:pPr>
              <a:buFontTx/>
              <a:buNone/>
            </a:pPr>
            <a:r>
              <a:rPr lang="en-US" sz="2000" dirty="0" smtClean="0">
                <a:latin typeface="Adobe Caslon Pro" pitchFamily="18" charset="0"/>
              </a:rPr>
              <a:t>There are over two hundred categories of products that are included in the basket.  These categories fall under 8 major groups:</a:t>
            </a:r>
          </a:p>
          <a:p>
            <a:pPr marL="493776" indent="-457200">
              <a:lnSpc>
                <a:spcPct val="145000"/>
              </a:lnSpc>
              <a:buFont typeface="+mj-lt"/>
              <a:buAutoNum type="arabicPeriod"/>
            </a:pPr>
            <a:r>
              <a:rPr lang="en-US" sz="2000" b="1" dirty="0" smtClean="0">
                <a:latin typeface="Adobe Caslon Pro" pitchFamily="18" charset="0"/>
              </a:rPr>
              <a:t>FOOD AND BEVERAGES </a:t>
            </a:r>
          </a:p>
          <a:p>
            <a:pPr marL="493776" indent="-457200">
              <a:lnSpc>
                <a:spcPct val="145000"/>
              </a:lnSpc>
              <a:buFont typeface="+mj-lt"/>
              <a:buAutoNum type="arabicPeriod"/>
            </a:pPr>
            <a:r>
              <a:rPr lang="en-US" sz="2000" b="1" dirty="0" smtClean="0">
                <a:latin typeface="Adobe Caslon Pro" pitchFamily="18" charset="0"/>
              </a:rPr>
              <a:t>HOUSING </a:t>
            </a:r>
          </a:p>
          <a:p>
            <a:pPr marL="493776" indent="-457200">
              <a:lnSpc>
                <a:spcPct val="145000"/>
              </a:lnSpc>
              <a:buFont typeface="+mj-lt"/>
              <a:buAutoNum type="arabicPeriod"/>
            </a:pPr>
            <a:r>
              <a:rPr lang="en-US" sz="2000" b="1" dirty="0" smtClean="0">
                <a:latin typeface="Adobe Caslon Pro" pitchFamily="18" charset="0"/>
              </a:rPr>
              <a:t>APPAREL </a:t>
            </a:r>
          </a:p>
          <a:p>
            <a:pPr marL="493776" indent="-457200">
              <a:lnSpc>
                <a:spcPct val="145000"/>
              </a:lnSpc>
              <a:buFont typeface="+mj-lt"/>
              <a:buAutoNum type="arabicPeriod"/>
            </a:pPr>
            <a:r>
              <a:rPr lang="en-US" sz="2000" b="1" dirty="0" smtClean="0">
                <a:latin typeface="Adobe Caslon Pro" pitchFamily="18" charset="0"/>
              </a:rPr>
              <a:t>TRANSPORTATION </a:t>
            </a:r>
          </a:p>
          <a:p>
            <a:pPr marL="493776" indent="-457200">
              <a:lnSpc>
                <a:spcPct val="145000"/>
              </a:lnSpc>
              <a:buFont typeface="+mj-lt"/>
              <a:buAutoNum type="arabicPeriod"/>
            </a:pPr>
            <a:r>
              <a:rPr lang="en-US" sz="2000" b="1" dirty="0" smtClean="0">
                <a:latin typeface="Adobe Caslon Pro" pitchFamily="18" charset="0"/>
              </a:rPr>
              <a:t>MEDICAL CARE </a:t>
            </a:r>
          </a:p>
          <a:p>
            <a:pPr marL="493776" indent="-457200">
              <a:lnSpc>
                <a:spcPct val="145000"/>
              </a:lnSpc>
              <a:buFont typeface="+mj-lt"/>
              <a:buAutoNum type="arabicPeriod"/>
            </a:pPr>
            <a:r>
              <a:rPr lang="en-US" sz="2000" b="1" dirty="0" smtClean="0">
                <a:latin typeface="Adobe Caslon Pro" pitchFamily="18" charset="0"/>
              </a:rPr>
              <a:t>RECREATION</a:t>
            </a:r>
          </a:p>
          <a:p>
            <a:pPr marL="493776" indent="-457200">
              <a:lnSpc>
                <a:spcPct val="145000"/>
              </a:lnSpc>
              <a:buFont typeface="+mj-lt"/>
              <a:buAutoNum type="arabicPeriod"/>
            </a:pPr>
            <a:r>
              <a:rPr lang="en-US" sz="2000" b="1" dirty="0" smtClean="0">
                <a:latin typeface="Adobe Caslon Pro" pitchFamily="18" charset="0"/>
              </a:rPr>
              <a:t>EDUCATION AND COMMUNICATION </a:t>
            </a:r>
          </a:p>
          <a:p>
            <a:pPr marL="493776" indent="-457200">
              <a:lnSpc>
                <a:spcPct val="145000"/>
              </a:lnSpc>
              <a:buFont typeface="+mj-lt"/>
              <a:buAutoNum type="arabicPeriod"/>
            </a:pPr>
            <a:r>
              <a:rPr lang="en-US" sz="2000" b="1" dirty="0" smtClean="0">
                <a:latin typeface="Adobe Caslon Pro" pitchFamily="18" charset="0"/>
              </a:rPr>
              <a:t>OTHER GOODS AND SERVICES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5"/>
                                        </p:tgtEl>
                                        <p:attrNameLst>
                                          <p:attrName>style.visibility</p:attrName>
                                        </p:attrNameLst>
                                      </p:cBhvr>
                                      <p:to>
                                        <p:strVal val="visible"/>
                                      </p:to>
                                    </p:set>
                                    <p:anim calcmode="lin" valueType="num">
                                      <p:cBhvr additive="base">
                                        <p:cTn id="7" dur="500" fill="hold"/>
                                        <p:tgtEl>
                                          <p:spTgt spid="79875"/>
                                        </p:tgtEl>
                                        <p:attrNameLst>
                                          <p:attrName>ppt_x</p:attrName>
                                        </p:attrNameLst>
                                      </p:cBhvr>
                                      <p:tavLst>
                                        <p:tav tm="0">
                                          <p:val>
                                            <p:strVal val="0-#ppt_w/2"/>
                                          </p:val>
                                        </p:tav>
                                        <p:tav tm="100000">
                                          <p:val>
                                            <p:strVal val="#ppt_x"/>
                                          </p:val>
                                        </p:tav>
                                      </p:tavLst>
                                    </p:anim>
                                    <p:anim calcmode="lin" valueType="num">
                                      <p:cBhvr additive="base">
                                        <p:cTn id="8" dur="500" fill="hold"/>
                                        <p:tgtEl>
                                          <p:spTgt spid="7987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9876">
                                            <p:txEl>
                                              <p:pRg st="0" end="0"/>
                                            </p:txEl>
                                          </p:spTgt>
                                        </p:tgtEl>
                                        <p:attrNameLst>
                                          <p:attrName>style.visibility</p:attrName>
                                        </p:attrNameLst>
                                      </p:cBhvr>
                                      <p:to>
                                        <p:strVal val="visible"/>
                                      </p:to>
                                    </p:set>
                                    <p:animEffect transition="in" filter="blinds(horizontal)">
                                      <p:cBhvr>
                                        <p:cTn id="13" dur="500"/>
                                        <p:tgtEl>
                                          <p:spTgt spid="79876">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9876">
                                            <p:txEl>
                                              <p:pRg st="1" end="1"/>
                                            </p:txEl>
                                          </p:spTgt>
                                        </p:tgtEl>
                                        <p:attrNameLst>
                                          <p:attrName>style.visibility</p:attrName>
                                        </p:attrNameLst>
                                      </p:cBhvr>
                                      <p:to>
                                        <p:strVal val="visible"/>
                                      </p:to>
                                    </p:set>
                                    <p:animEffect transition="in" filter="blinds(horizontal)">
                                      <p:cBhvr>
                                        <p:cTn id="18" dur="500"/>
                                        <p:tgtEl>
                                          <p:spTgt spid="7987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9876">
                                            <p:txEl>
                                              <p:pRg st="2" end="2"/>
                                            </p:txEl>
                                          </p:spTgt>
                                        </p:tgtEl>
                                        <p:attrNameLst>
                                          <p:attrName>style.visibility</p:attrName>
                                        </p:attrNameLst>
                                      </p:cBhvr>
                                      <p:to>
                                        <p:strVal val="visible"/>
                                      </p:to>
                                    </p:set>
                                    <p:animEffect transition="in" filter="blinds(horizontal)">
                                      <p:cBhvr>
                                        <p:cTn id="23" dur="500"/>
                                        <p:tgtEl>
                                          <p:spTgt spid="7987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9876">
                                            <p:txEl>
                                              <p:pRg st="3" end="3"/>
                                            </p:txEl>
                                          </p:spTgt>
                                        </p:tgtEl>
                                        <p:attrNameLst>
                                          <p:attrName>style.visibility</p:attrName>
                                        </p:attrNameLst>
                                      </p:cBhvr>
                                      <p:to>
                                        <p:strVal val="visible"/>
                                      </p:to>
                                    </p:set>
                                    <p:animEffect transition="in" filter="blinds(horizontal)">
                                      <p:cBhvr>
                                        <p:cTn id="28" dur="500"/>
                                        <p:tgtEl>
                                          <p:spTgt spid="79876">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79876">
                                            <p:txEl>
                                              <p:pRg st="4" end="4"/>
                                            </p:txEl>
                                          </p:spTgt>
                                        </p:tgtEl>
                                        <p:attrNameLst>
                                          <p:attrName>style.visibility</p:attrName>
                                        </p:attrNameLst>
                                      </p:cBhvr>
                                      <p:to>
                                        <p:strVal val="visible"/>
                                      </p:to>
                                    </p:set>
                                    <p:animEffect transition="in" filter="blinds(horizontal)">
                                      <p:cBhvr>
                                        <p:cTn id="33" dur="500"/>
                                        <p:tgtEl>
                                          <p:spTgt spid="79876">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79876">
                                            <p:txEl>
                                              <p:pRg st="5" end="5"/>
                                            </p:txEl>
                                          </p:spTgt>
                                        </p:tgtEl>
                                        <p:attrNameLst>
                                          <p:attrName>style.visibility</p:attrName>
                                        </p:attrNameLst>
                                      </p:cBhvr>
                                      <p:to>
                                        <p:strVal val="visible"/>
                                      </p:to>
                                    </p:set>
                                    <p:animEffect transition="in" filter="blinds(horizontal)">
                                      <p:cBhvr>
                                        <p:cTn id="38" dur="500"/>
                                        <p:tgtEl>
                                          <p:spTgt spid="79876">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79876">
                                            <p:txEl>
                                              <p:pRg st="6" end="6"/>
                                            </p:txEl>
                                          </p:spTgt>
                                        </p:tgtEl>
                                        <p:attrNameLst>
                                          <p:attrName>style.visibility</p:attrName>
                                        </p:attrNameLst>
                                      </p:cBhvr>
                                      <p:to>
                                        <p:strVal val="visible"/>
                                      </p:to>
                                    </p:set>
                                    <p:animEffect transition="in" filter="blinds(horizontal)">
                                      <p:cBhvr>
                                        <p:cTn id="43" dur="500"/>
                                        <p:tgtEl>
                                          <p:spTgt spid="79876">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79876">
                                            <p:txEl>
                                              <p:pRg st="7" end="7"/>
                                            </p:txEl>
                                          </p:spTgt>
                                        </p:tgtEl>
                                        <p:attrNameLst>
                                          <p:attrName>style.visibility</p:attrName>
                                        </p:attrNameLst>
                                      </p:cBhvr>
                                      <p:to>
                                        <p:strVal val="visible"/>
                                      </p:to>
                                    </p:set>
                                    <p:animEffect transition="in" filter="blinds(horizontal)">
                                      <p:cBhvr>
                                        <p:cTn id="48" dur="500"/>
                                        <p:tgtEl>
                                          <p:spTgt spid="79876">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79876">
                                            <p:txEl>
                                              <p:pRg st="8" end="8"/>
                                            </p:txEl>
                                          </p:spTgt>
                                        </p:tgtEl>
                                        <p:attrNameLst>
                                          <p:attrName>style.visibility</p:attrName>
                                        </p:attrNameLst>
                                      </p:cBhvr>
                                      <p:to>
                                        <p:strVal val="visible"/>
                                      </p:to>
                                    </p:set>
                                    <p:animEffect transition="in" filter="blinds(horizontal)">
                                      <p:cBhvr>
                                        <p:cTn id="53" dur="500"/>
                                        <p:tgtEl>
                                          <p:spTgt spid="7987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autoUpdateAnimBg="0"/>
      <p:bldP spid="79876"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85800" y="533400"/>
            <a:ext cx="7696200" cy="1143000"/>
          </a:xfrm>
          <a:solidFill>
            <a:srgbClr val="FFFFCC">
              <a:alpha val="50195"/>
            </a:srgbClr>
          </a:solidFill>
        </p:spPr>
        <p:txBody>
          <a:bodyPr>
            <a:normAutofit fontScale="90000"/>
          </a:bodyPr>
          <a:lstStyle/>
          <a:p>
            <a:pPr eaLnBrk="1" hangingPunct="1"/>
            <a:r>
              <a:rPr lang="en-US" b="1" dirty="0" smtClean="0">
                <a:solidFill>
                  <a:schemeClr val="accent3">
                    <a:lumMod val="75000"/>
                  </a:schemeClr>
                </a:solidFill>
              </a:rPr>
              <a:t>The Three Questions </a:t>
            </a:r>
            <a:r>
              <a:rPr lang="en-US" sz="3100" dirty="0" smtClean="0">
                <a:solidFill>
                  <a:schemeClr val="accent3">
                    <a:lumMod val="75000"/>
                  </a:schemeClr>
                </a:solidFill>
              </a:rPr>
              <a:t>that Determine </a:t>
            </a:r>
            <a:br>
              <a:rPr lang="en-US" sz="3100" dirty="0" smtClean="0">
                <a:solidFill>
                  <a:schemeClr val="accent3">
                    <a:lumMod val="75000"/>
                  </a:schemeClr>
                </a:solidFill>
              </a:rPr>
            </a:br>
            <a:r>
              <a:rPr lang="en-US" sz="3100" dirty="0" smtClean="0">
                <a:solidFill>
                  <a:schemeClr val="accent3">
                    <a:lumMod val="75000"/>
                  </a:schemeClr>
                </a:solidFill>
              </a:rPr>
              <a:t>a Societies Economic System</a:t>
            </a:r>
          </a:p>
        </p:txBody>
      </p:sp>
      <p:sp>
        <p:nvSpPr>
          <p:cNvPr id="3075" name="Rectangle 3"/>
          <p:cNvSpPr>
            <a:spLocks noGrp="1" noChangeArrowheads="1"/>
          </p:cNvSpPr>
          <p:nvPr>
            <p:ph idx="1"/>
          </p:nvPr>
        </p:nvSpPr>
        <p:spPr>
          <a:xfrm>
            <a:off x="457200" y="1752600"/>
            <a:ext cx="7848600" cy="4876800"/>
          </a:xfrm>
        </p:spPr>
        <p:txBody>
          <a:bodyPr/>
          <a:lstStyle/>
          <a:p>
            <a:pPr eaLnBrk="1" hangingPunct="1">
              <a:lnSpc>
                <a:spcPct val="90000"/>
              </a:lnSpc>
              <a:buFontTx/>
              <a:buNone/>
            </a:pPr>
            <a:r>
              <a:rPr lang="en-US" altLang="en-US" sz="2800" b="1" dirty="0" smtClean="0"/>
              <a:t>Because ALL economic resources are scarce, every society must answer three questions:</a:t>
            </a:r>
          </a:p>
          <a:p>
            <a:pPr lvl="1" eaLnBrk="1" hangingPunct="1">
              <a:lnSpc>
                <a:spcPct val="90000"/>
              </a:lnSpc>
            </a:pPr>
            <a:r>
              <a:rPr lang="en-US" altLang="en-US" b="1" dirty="0" smtClean="0"/>
              <a:t>What goods and services should be produced? </a:t>
            </a:r>
          </a:p>
          <a:p>
            <a:pPr marL="914400" lvl="2" indent="0" eaLnBrk="1" hangingPunct="1">
              <a:lnSpc>
                <a:spcPct val="90000"/>
              </a:lnSpc>
              <a:buNone/>
            </a:pPr>
            <a:r>
              <a:rPr lang="en-US" altLang="en-US" b="1" dirty="0" smtClean="0"/>
              <a:t>	</a:t>
            </a:r>
            <a:r>
              <a:rPr lang="en-US" altLang="en-US" b="1" i="1" dirty="0" smtClean="0"/>
              <a:t>Examples</a:t>
            </a:r>
          </a:p>
          <a:p>
            <a:pPr marL="914400" lvl="2" indent="0" eaLnBrk="1" hangingPunct="1">
              <a:lnSpc>
                <a:spcPct val="90000"/>
              </a:lnSpc>
              <a:buNone/>
            </a:pPr>
            <a:endParaRPr lang="en-US" altLang="en-US" b="1" i="1" dirty="0" smtClean="0"/>
          </a:p>
          <a:p>
            <a:pPr lvl="1" eaLnBrk="1" hangingPunct="1">
              <a:lnSpc>
                <a:spcPct val="90000"/>
              </a:lnSpc>
            </a:pPr>
            <a:r>
              <a:rPr lang="en-US" altLang="en-US" b="1" dirty="0" smtClean="0"/>
              <a:t>How should these goods and services be produced?</a:t>
            </a:r>
          </a:p>
          <a:p>
            <a:pPr marL="914400" lvl="2" indent="0" eaLnBrk="1" hangingPunct="1">
              <a:lnSpc>
                <a:spcPct val="90000"/>
              </a:lnSpc>
              <a:buNone/>
            </a:pPr>
            <a:r>
              <a:rPr lang="en-US" altLang="en-US" b="1" dirty="0"/>
              <a:t>	</a:t>
            </a:r>
            <a:r>
              <a:rPr lang="en-US" altLang="en-US" b="1" i="1" dirty="0" smtClean="0"/>
              <a:t>Examples</a:t>
            </a:r>
          </a:p>
          <a:p>
            <a:pPr marL="914400" lvl="2" indent="0" eaLnBrk="1" hangingPunct="1">
              <a:lnSpc>
                <a:spcPct val="90000"/>
              </a:lnSpc>
              <a:buNone/>
            </a:pPr>
            <a:endParaRPr lang="en-US" altLang="en-US" b="1" i="1" dirty="0" smtClean="0"/>
          </a:p>
          <a:p>
            <a:pPr lvl="1" eaLnBrk="1" hangingPunct="1">
              <a:lnSpc>
                <a:spcPct val="90000"/>
              </a:lnSpc>
            </a:pPr>
            <a:r>
              <a:rPr lang="en-US" altLang="en-US" b="1" dirty="0" smtClean="0"/>
              <a:t>Who consumes these goods and services?</a:t>
            </a:r>
          </a:p>
          <a:p>
            <a:pPr marL="914400" lvl="2" indent="0" eaLnBrk="1" hangingPunct="1">
              <a:lnSpc>
                <a:spcPct val="90000"/>
              </a:lnSpc>
              <a:buNone/>
            </a:pPr>
            <a:r>
              <a:rPr lang="en-US" altLang="en-US" b="1" i="1" dirty="0"/>
              <a:t>	Examples</a:t>
            </a:r>
          </a:p>
          <a:p>
            <a:pPr marL="914400" lvl="2" indent="0" eaLnBrk="1" hangingPunct="1">
              <a:lnSpc>
                <a:spcPct val="90000"/>
              </a:lnSpc>
              <a:buNone/>
            </a:pPr>
            <a:endParaRPr lang="en-US" altLang="en-US" b="1" dirty="0" smtClean="0">
              <a:latin typeface="Adobe Caslon Pro" pitchFamily="18" charset="0"/>
            </a:endParaRPr>
          </a:p>
          <a:p>
            <a:pPr lvl="2" eaLnBrk="1" hangingPunct="1">
              <a:lnSpc>
                <a:spcPct val="90000"/>
              </a:lnSpc>
              <a:buFontTx/>
              <a:buNone/>
            </a:pPr>
            <a:endParaRPr lang="en-US" sz="2800" b="1" dirty="0" smtClean="0">
              <a:latin typeface="Adobe Caslon Pro"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074">
                                            <p:txEl>
                                              <p:pRg st="0" end="0"/>
                                            </p:txEl>
                                          </p:spTgt>
                                        </p:tgtEl>
                                        <p:attrNameLst>
                                          <p:attrName>style.visibility</p:attrName>
                                        </p:attrNameLst>
                                      </p:cBhvr>
                                      <p:to>
                                        <p:strVal val="visible"/>
                                      </p:to>
                                    </p:set>
                                    <p:animEffect transition="in" filter="box(out)">
                                      <p:cBhvr>
                                        <p:cTn id="7" dur="500"/>
                                        <p:tgtEl>
                                          <p:spTgt spid="307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wav"/>
                                        </p:tgtEl>
                                      </p:cMediaNode>
                                    </p:audio>
                                  </p:sub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 calcmode="lin" valueType="num">
                                      <p:cBhvr additive="base">
                                        <p:cTn id="12" dur="500" fill="hold"/>
                                        <p:tgtEl>
                                          <p:spTgt spid="307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0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driveby.wav"/>
                                        </p:tgtEl>
                                      </p:cMediaNode>
                                    </p:audio>
                                  </p:subTnLst>
                                </p:cTn>
                              </p:par>
                              <p:par>
                                <p:cTn id="14" presetID="2" presetClass="entr" presetSubtype="8" fill="hold" grpId="0" nodeType="withEffect">
                                  <p:stCondLst>
                                    <p:cond delay="0"/>
                                  </p:stCondLst>
                                  <p:childTnLst>
                                    <p:set>
                                      <p:cBhvr>
                                        <p:cTn id="15" dur="1" fill="hold">
                                          <p:stCondLst>
                                            <p:cond delay="0"/>
                                          </p:stCondLst>
                                        </p:cTn>
                                        <p:tgtEl>
                                          <p:spTgt spid="3075">
                                            <p:txEl>
                                              <p:pRg st="1" end="1"/>
                                            </p:txEl>
                                          </p:spTgt>
                                        </p:tgtEl>
                                        <p:attrNameLst>
                                          <p:attrName>style.visibility</p:attrName>
                                        </p:attrNameLst>
                                      </p:cBhvr>
                                      <p:to>
                                        <p:strVal val="visible"/>
                                      </p:to>
                                    </p:set>
                                    <p:anim calcmode="lin" valueType="num">
                                      <p:cBhvr additive="base">
                                        <p:cTn id="16" dur="500" fill="hold"/>
                                        <p:tgtEl>
                                          <p:spTgt spid="3075">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07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4"/>
                                            </p:cond>
                                          </p:stCondLst>
                                          <p:endCondLst>
                                            <p:cond evt="onStopAudio" delay="0">
                                              <p:tgtEl>
                                                <p:sldTgt/>
                                              </p:tgtEl>
                                            </p:cond>
                                          </p:endCondLst>
                                        </p:cTn>
                                        <p:tgtEl>
                                          <p:sndTgt r:embed="rId3" name="driveby.wav"/>
                                        </p:tgtEl>
                                      </p:cMediaNode>
                                    </p:audio>
                                  </p:subTnLst>
                                </p:cTn>
                              </p:par>
                              <p:par>
                                <p:cTn id="18" presetID="2" presetClass="entr" presetSubtype="8" fill="hold" grpId="0" nodeType="withEffect">
                                  <p:stCondLst>
                                    <p:cond delay="0"/>
                                  </p:stCondLst>
                                  <p:childTnLst>
                                    <p:set>
                                      <p:cBhvr>
                                        <p:cTn id="19" dur="1" fill="hold">
                                          <p:stCondLst>
                                            <p:cond delay="0"/>
                                          </p:stCondLst>
                                        </p:cTn>
                                        <p:tgtEl>
                                          <p:spTgt spid="3075">
                                            <p:txEl>
                                              <p:pRg st="2" end="2"/>
                                            </p:txEl>
                                          </p:spTgt>
                                        </p:tgtEl>
                                        <p:attrNameLst>
                                          <p:attrName>style.visibility</p:attrName>
                                        </p:attrNameLst>
                                      </p:cBhvr>
                                      <p:to>
                                        <p:strVal val="visible"/>
                                      </p:to>
                                    </p:set>
                                    <p:anim calcmode="lin" valueType="num">
                                      <p:cBhvr additive="base">
                                        <p:cTn id="20" dur="500" fill="hold"/>
                                        <p:tgtEl>
                                          <p:spTgt spid="3075">
                                            <p:txEl>
                                              <p:pRg st="2" end="2"/>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07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8"/>
                                            </p:cond>
                                          </p:stCondLst>
                                          <p:endCondLst>
                                            <p:cond evt="onStopAudio" delay="0">
                                              <p:tgtEl>
                                                <p:sldTgt/>
                                              </p:tgtEl>
                                            </p:cond>
                                          </p:endCondLst>
                                        </p:cTn>
                                        <p:tgtEl>
                                          <p:sndTgt r:embed="rId3" name="driveby.wav"/>
                                        </p:tgtEl>
                                      </p:cMediaNode>
                                    </p:audio>
                                  </p:subTnLst>
                                </p:cTn>
                              </p:par>
                              <p:par>
                                <p:cTn id="22" presetID="2" presetClass="entr" presetSubtype="8" fill="hold" grpId="0" nodeType="withEffect">
                                  <p:stCondLst>
                                    <p:cond delay="0"/>
                                  </p:stCondLst>
                                  <p:childTnLst>
                                    <p:set>
                                      <p:cBhvr>
                                        <p:cTn id="23" dur="1" fill="hold">
                                          <p:stCondLst>
                                            <p:cond delay="0"/>
                                          </p:stCondLst>
                                        </p:cTn>
                                        <p:tgtEl>
                                          <p:spTgt spid="3075">
                                            <p:txEl>
                                              <p:pRg st="4" end="4"/>
                                            </p:txEl>
                                          </p:spTgt>
                                        </p:tgtEl>
                                        <p:attrNameLst>
                                          <p:attrName>style.visibility</p:attrName>
                                        </p:attrNameLst>
                                      </p:cBhvr>
                                      <p:to>
                                        <p:strVal val="visible"/>
                                      </p:to>
                                    </p:set>
                                    <p:anim calcmode="lin" valueType="num">
                                      <p:cBhvr additive="base">
                                        <p:cTn id="24" dur="500" fill="hold"/>
                                        <p:tgtEl>
                                          <p:spTgt spid="3075">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07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3" name="driveby.wav"/>
                                        </p:tgtEl>
                                      </p:cMediaNode>
                                    </p:audio>
                                  </p:subTnLst>
                                </p:cTn>
                              </p:par>
                              <p:par>
                                <p:cTn id="26" presetID="2" presetClass="entr" presetSubtype="8" fill="hold" grpId="0" nodeType="withEffect">
                                  <p:stCondLst>
                                    <p:cond delay="0"/>
                                  </p:stCondLst>
                                  <p:childTnLst>
                                    <p:set>
                                      <p:cBhvr>
                                        <p:cTn id="27" dur="1" fill="hold">
                                          <p:stCondLst>
                                            <p:cond delay="0"/>
                                          </p:stCondLst>
                                        </p:cTn>
                                        <p:tgtEl>
                                          <p:spTgt spid="3075">
                                            <p:txEl>
                                              <p:pRg st="5" end="5"/>
                                            </p:txEl>
                                          </p:spTgt>
                                        </p:tgtEl>
                                        <p:attrNameLst>
                                          <p:attrName>style.visibility</p:attrName>
                                        </p:attrNameLst>
                                      </p:cBhvr>
                                      <p:to>
                                        <p:strVal val="visible"/>
                                      </p:to>
                                    </p:set>
                                    <p:anim calcmode="lin" valueType="num">
                                      <p:cBhvr additive="base">
                                        <p:cTn id="28" dur="500" fill="hold"/>
                                        <p:tgtEl>
                                          <p:spTgt spid="3075">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07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3" name="driveby.wav"/>
                                        </p:tgtEl>
                                      </p:cMediaNode>
                                    </p:audio>
                                  </p:subTnLst>
                                </p:cTn>
                              </p:par>
                              <p:par>
                                <p:cTn id="30" presetID="2" presetClass="entr" presetSubtype="8" fill="hold" grpId="0" nodeType="withEffect">
                                  <p:stCondLst>
                                    <p:cond delay="0"/>
                                  </p:stCondLst>
                                  <p:childTnLst>
                                    <p:set>
                                      <p:cBhvr>
                                        <p:cTn id="31" dur="1" fill="hold">
                                          <p:stCondLst>
                                            <p:cond delay="0"/>
                                          </p:stCondLst>
                                        </p:cTn>
                                        <p:tgtEl>
                                          <p:spTgt spid="3075">
                                            <p:txEl>
                                              <p:pRg st="7" end="7"/>
                                            </p:txEl>
                                          </p:spTgt>
                                        </p:tgtEl>
                                        <p:attrNameLst>
                                          <p:attrName>style.visibility</p:attrName>
                                        </p:attrNameLst>
                                      </p:cBhvr>
                                      <p:to>
                                        <p:strVal val="visible"/>
                                      </p:to>
                                    </p:set>
                                    <p:anim calcmode="lin" valueType="num">
                                      <p:cBhvr additive="base">
                                        <p:cTn id="32" dur="500" fill="hold"/>
                                        <p:tgtEl>
                                          <p:spTgt spid="3075">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075">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0"/>
                                            </p:cond>
                                          </p:stCondLst>
                                          <p:endCondLst>
                                            <p:cond evt="onStopAudio" delay="0">
                                              <p:tgtEl>
                                                <p:sldTgt/>
                                              </p:tgtEl>
                                            </p:cond>
                                          </p:endCondLst>
                                        </p:cTn>
                                        <p:tgtEl>
                                          <p:sndTgt r:embed="rId3" name="driveby.wav"/>
                                        </p:tgtEl>
                                      </p:cMediaNode>
                                    </p:audio>
                                  </p:subTnLst>
                                </p:cTn>
                              </p:par>
                              <p:par>
                                <p:cTn id="34" presetID="2" presetClass="entr" presetSubtype="8" fill="hold" grpId="0" nodeType="withEffect">
                                  <p:stCondLst>
                                    <p:cond delay="0"/>
                                  </p:stCondLst>
                                  <p:childTnLst>
                                    <p:set>
                                      <p:cBhvr>
                                        <p:cTn id="35" dur="1" fill="hold">
                                          <p:stCondLst>
                                            <p:cond delay="0"/>
                                          </p:stCondLst>
                                        </p:cTn>
                                        <p:tgtEl>
                                          <p:spTgt spid="3075">
                                            <p:txEl>
                                              <p:pRg st="8" end="8"/>
                                            </p:txEl>
                                          </p:spTgt>
                                        </p:tgtEl>
                                        <p:attrNameLst>
                                          <p:attrName>style.visibility</p:attrName>
                                        </p:attrNameLst>
                                      </p:cBhvr>
                                      <p:to>
                                        <p:strVal val="visible"/>
                                      </p:to>
                                    </p:set>
                                    <p:anim calcmode="lin" valueType="num">
                                      <p:cBhvr additive="base">
                                        <p:cTn id="36" dur="500" fill="hold"/>
                                        <p:tgtEl>
                                          <p:spTgt spid="3075">
                                            <p:txEl>
                                              <p:pRg st="8" end="8"/>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075">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driveb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build="p" autoUpdateAnimBg="0"/>
      <p:bldP spid="3075"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066800" y="457200"/>
            <a:ext cx="7024744" cy="1143000"/>
          </a:xfrm>
        </p:spPr>
        <p:txBody>
          <a:bodyPr/>
          <a:lstStyle/>
          <a:p>
            <a:r>
              <a:rPr lang="en-US" sz="5400" b="1" dirty="0" smtClean="0"/>
              <a:t>Inflation Theory</a:t>
            </a:r>
          </a:p>
        </p:txBody>
      </p:sp>
      <p:sp>
        <p:nvSpPr>
          <p:cNvPr id="80899" name="Rectangle 3"/>
          <p:cNvSpPr>
            <a:spLocks noGrp="1" noChangeArrowheads="1"/>
          </p:cNvSpPr>
          <p:nvPr>
            <p:ph idx="1"/>
          </p:nvPr>
        </p:nvSpPr>
        <p:spPr>
          <a:xfrm>
            <a:off x="685800" y="1752600"/>
            <a:ext cx="7772400" cy="4343400"/>
          </a:xfrm>
        </p:spPr>
        <p:txBody>
          <a:bodyPr/>
          <a:lstStyle/>
          <a:p>
            <a:pPr>
              <a:lnSpc>
                <a:spcPct val="90000"/>
              </a:lnSpc>
            </a:pPr>
            <a:r>
              <a:rPr lang="en-US" sz="4000" b="1" dirty="0" smtClean="0">
                <a:latin typeface="Adobe Caslon Pro" pitchFamily="18" charset="0"/>
              </a:rPr>
              <a:t>Quantity Theory</a:t>
            </a:r>
          </a:p>
          <a:p>
            <a:pPr lvl="1">
              <a:lnSpc>
                <a:spcPct val="90000"/>
              </a:lnSpc>
              <a:buFont typeface="Arial" pitchFamily="34" charset="0"/>
              <a:buChar char="•"/>
            </a:pPr>
            <a:r>
              <a:rPr lang="en-US" sz="3600" b="1" dirty="0" smtClean="0">
                <a:latin typeface="Adobe Caslon Pro" pitchFamily="18" charset="0"/>
              </a:rPr>
              <a:t>Too much $ in the economy </a:t>
            </a:r>
          </a:p>
          <a:p>
            <a:pPr>
              <a:lnSpc>
                <a:spcPct val="90000"/>
              </a:lnSpc>
            </a:pPr>
            <a:r>
              <a:rPr lang="en-US" sz="4000" b="1" dirty="0" smtClean="0">
                <a:latin typeface="Adobe Caslon Pro" pitchFamily="18" charset="0"/>
              </a:rPr>
              <a:t>Demand-Pull</a:t>
            </a:r>
          </a:p>
          <a:p>
            <a:pPr lvl="1">
              <a:lnSpc>
                <a:spcPct val="90000"/>
              </a:lnSpc>
              <a:buFont typeface="Arial" pitchFamily="34" charset="0"/>
              <a:buChar char="•"/>
            </a:pPr>
            <a:r>
              <a:rPr lang="en-US" sz="3600" b="1" dirty="0" smtClean="0">
                <a:latin typeface="Adobe Caslon Pro" pitchFamily="18" charset="0"/>
              </a:rPr>
              <a:t>Demand exceeds supply</a:t>
            </a:r>
          </a:p>
          <a:p>
            <a:pPr>
              <a:lnSpc>
                <a:spcPct val="90000"/>
              </a:lnSpc>
            </a:pPr>
            <a:r>
              <a:rPr lang="en-US" sz="4000" b="1" dirty="0" smtClean="0">
                <a:latin typeface="Adobe Caslon Pro" pitchFamily="18" charset="0"/>
              </a:rPr>
              <a:t>Cost-Push</a:t>
            </a:r>
          </a:p>
          <a:p>
            <a:pPr lvl="1">
              <a:lnSpc>
                <a:spcPct val="90000"/>
              </a:lnSpc>
              <a:buFont typeface="Arial" pitchFamily="34" charset="0"/>
              <a:buChar char="•"/>
            </a:pPr>
            <a:r>
              <a:rPr lang="en-US" sz="3600" b="1" dirty="0" smtClean="0">
                <a:latin typeface="Adobe Caslon Pro" pitchFamily="18" charset="0"/>
              </a:rPr>
              <a:t>Increased input costs for the supplier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checkerboard(across)">
                                      <p:cBhvr>
                                        <p:cTn id="7" dur="500"/>
                                        <p:tgtEl>
                                          <p:spTgt spid="808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80899">
                                            <p:txEl>
                                              <p:pRg st="0" end="0"/>
                                            </p:txEl>
                                          </p:spTgt>
                                        </p:tgtEl>
                                        <p:attrNameLst>
                                          <p:attrName>style.visibility</p:attrName>
                                        </p:attrNameLst>
                                      </p:cBhvr>
                                      <p:to>
                                        <p:strVal val="visible"/>
                                      </p:to>
                                    </p:set>
                                    <p:anim calcmode="lin" valueType="num">
                                      <p:cBhvr additive="base">
                                        <p:cTn id="12" dur="500" fill="hold"/>
                                        <p:tgtEl>
                                          <p:spTgt spid="80899">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80899">
                                            <p:txEl>
                                              <p:pRg st="0" end="0"/>
                                            </p:txEl>
                                          </p:spTgt>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0899">
                                            <p:txEl>
                                              <p:pRg st="1" end="1"/>
                                            </p:txEl>
                                          </p:spTgt>
                                        </p:tgtEl>
                                        <p:attrNameLst>
                                          <p:attrName>style.visibility</p:attrName>
                                        </p:attrNameLst>
                                      </p:cBhvr>
                                      <p:to>
                                        <p:strVal val="visible"/>
                                      </p:to>
                                    </p:set>
                                    <p:anim calcmode="lin" valueType="num">
                                      <p:cBhvr additive="base">
                                        <p:cTn id="16" dur="500" fill="hold"/>
                                        <p:tgtEl>
                                          <p:spTgt spid="80899">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808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80899">
                                            <p:txEl>
                                              <p:pRg st="2" end="2"/>
                                            </p:txEl>
                                          </p:spTgt>
                                        </p:tgtEl>
                                        <p:attrNameLst>
                                          <p:attrName>style.visibility</p:attrName>
                                        </p:attrNameLst>
                                      </p:cBhvr>
                                      <p:to>
                                        <p:strVal val="visible"/>
                                      </p:to>
                                    </p:set>
                                    <p:anim calcmode="lin" valueType="num">
                                      <p:cBhvr additive="base">
                                        <p:cTn id="22" dur="500" fill="hold"/>
                                        <p:tgtEl>
                                          <p:spTgt spid="80899">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80899">
                                            <p:txEl>
                                              <p:pRg st="2" end="2"/>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0899">
                                            <p:txEl>
                                              <p:pRg st="3" end="3"/>
                                            </p:txEl>
                                          </p:spTgt>
                                        </p:tgtEl>
                                        <p:attrNameLst>
                                          <p:attrName>style.visibility</p:attrName>
                                        </p:attrNameLst>
                                      </p:cBhvr>
                                      <p:to>
                                        <p:strVal val="visible"/>
                                      </p:to>
                                    </p:set>
                                    <p:anim calcmode="lin" valueType="num">
                                      <p:cBhvr additive="base">
                                        <p:cTn id="26" dur="500" fill="hold"/>
                                        <p:tgtEl>
                                          <p:spTgt spid="80899">
                                            <p:txEl>
                                              <p:pRg st="3" end="3"/>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808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80899">
                                            <p:txEl>
                                              <p:pRg st="4" end="4"/>
                                            </p:txEl>
                                          </p:spTgt>
                                        </p:tgtEl>
                                        <p:attrNameLst>
                                          <p:attrName>style.visibility</p:attrName>
                                        </p:attrNameLst>
                                      </p:cBhvr>
                                      <p:to>
                                        <p:strVal val="visible"/>
                                      </p:to>
                                    </p:set>
                                    <p:anim calcmode="lin" valueType="num">
                                      <p:cBhvr additive="base">
                                        <p:cTn id="32" dur="500" fill="hold"/>
                                        <p:tgtEl>
                                          <p:spTgt spid="80899">
                                            <p:txEl>
                                              <p:pRg st="4" end="4"/>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80899">
                                            <p:txEl>
                                              <p:pRg st="4" end="4"/>
                                            </p:txEl>
                                          </p:spTgt>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80899">
                                            <p:txEl>
                                              <p:pRg st="5" end="5"/>
                                            </p:txEl>
                                          </p:spTgt>
                                        </p:tgtEl>
                                        <p:attrNameLst>
                                          <p:attrName>style.visibility</p:attrName>
                                        </p:attrNameLst>
                                      </p:cBhvr>
                                      <p:to>
                                        <p:strVal val="visible"/>
                                      </p:to>
                                    </p:set>
                                    <p:anim calcmode="lin" valueType="num">
                                      <p:cBhvr additive="base">
                                        <p:cTn id="36" dur="500" fill="hold"/>
                                        <p:tgtEl>
                                          <p:spTgt spid="80899">
                                            <p:txEl>
                                              <p:pRg st="5" end="5"/>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808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autoUpdateAnimBg="0"/>
      <p:bldP spid="80899"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533400" y="457200"/>
            <a:ext cx="7239000" cy="685800"/>
          </a:xfrm>
          <a:noFill/>
        </p:spPr>
        <p:txBody>
          <a:bodyPr>
            <a:normAutofit fontScale="90000"/>
          </a:bodyPr>
          <a:lstStyle/>
          <a:p>
            <a:pPr algn="l"/>
            <a:r>
              <a:rPr lang="en-US" b="1" dirty="0" smtClean="0"/>
              <a:t>Impact of Inflation</a:t>
            </a:r>
          </a:p>
        </p:txBody>
      </p:sp>
      <p:sp>
        <p:nvSpPr>
          <p:cNvPr id="81923" name="Rectangle 3"/>
          <p:cNvSpPr>
            <a:spLocks noGrp="1" noChangeArrowheads="1"/>
          </p:cNvSpPr>
          <p:nvPr>
            <p:ph idx="1"/>
          </p:nvPr>
        </p:nvSpPr>
        <p:spPr>
          <a:xfrm>
            <a:off x="533400" y="1295400"/>
            <a:ext cx="8229600" cy="5257800"/>
          </a:xfrm>
        </p:spPr>
        <p:txBody>
          <a:bodyPr>
            <a:normAutofit/>
          </a:bodyPr>
          <a:lstStyle/>
          <a:p>
            <a:pPr>
              <a:lnSpc>
                <a:spcPct val="90000"/>
              </a:lnSpc>
              <a:buFontTx/>
              <a:buNone/>
              <a:defRPr/>
            </a:pPr>
            <a:r>
              <a:rPr lang="en-US" altLang="en-US" sz="2800" dirty="0" smtClean="0"/>
              <a:t>High inflation is a major economic problem, especially when inflation rates change greatly from year to year.  The three main problems are:</a:t>
            </a:r>
          </a:p>
          <a:p>
            <a:pPr marL="1362456" lvl="1" indent="-914400">
              <a:lnSpc>
                <a:spcPct val="90000"/>
              </a:lnSpc>
              <a:buFont typeface="+mj-lt"/>
              <a:buAutoNum type="arabicPeriod"/>
              <a:defRPr/>
            </a:pPr>
            <a:r>
              <a:rPr lang="en-US" altLang="en-US" sz="3600" dirty="0" smtClean="0">
                <a:cs typeface="Times" charset="0"/>
              </a:rPr>
              <a:t>Reduced Purchasing Power</a:t>
            </a:r>
          </a:p>
          <a:p>
            <a:pPr marL="1362456" lvl="1" indent="-914400">
              <a:lnSpc>
                <a:spcPct val="90000"/>
              </a:lnSpc>
              <a:buFont typeface="+mj-lt"/>
              <a:buAutoNum type="arabicPeriod"/>
              <a:defRPr/>
            </a:pPr>
            <a:r>
              <a:rPr lang="en-US" altLang="en-US" sz="3600" dirty="0" smtClean="0">
                <a:cs typeface="Times" charset="0"/>
              </a:rPr>
              <a:t>Erosion of Interest Income </a:t>
            </a:r>
          </a:p>
          <a:p>
            <a:pPr marL="1362456" lvl="1" indent="-914400">
              <a:lnSpc>
                <a:spcPct val="90000"/>
              </a:lnSpc>
              <a:buFont typeface="+mj-lt"/>
              <a:buAutoNum type="arabicPeriod"/>
              <a:defRPr/>
            </a:pPr>
            <a:r>
              <a:rPr lang="en-US" altLang="en-US" sz="3600" dirty="0" smtClean="0">
                <a:cs typeface="Times" charset="0"/>
              </a:rPr>
              <a:t>Erosion of Wages/Income</a:t>
            </a:r>
          </a:p>
          <a:p>
            <a:pPr lvl="1">
              <a:lnSpc>
                <a:spcPct val="90000"/>
              </a:lnSpc>
              <a:defRPr/>
            </a:pPr>
            <a:endParaRPr lang="en-US" altLang="en-US" sz="3600" dirty="0" smtClean="0">
              <a:latin typeface="Adobe Caslon Pro" pitchFamily="18" charset="0"/>
            </a:endParaRPr>
          </a:p>
          <a:p>
            <a:pPr>
              <a:lnSpc>
                <a:spcPct val="90000"/>
              </a:lnSpc>
              <a:defRPr/>
            </a:pPr>
            <a:endParaRPr lang="en-US" sz="3600" dirty="0" smtClean="0">
              <a:latin typeface="Adobe Caslon Pro"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box(in)">
                                      <p:cBhvr>
                                        <p:cTn id="7" dur="500"/>
                                        <p:tgtEl>
                                          <p:spTgt spid="8192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81923">
                                            <p:txEl>
                                              <p:pRg st="0" end="0"/>
                                            </p:txEl>
                                          </p:spTgt>
                                        </p:tgtEl>
                                        <p:attrNameLst>
                                          <p:attrName>style.visibility</p:attrName>
                                        </p:attrNameLst>
                                      </p:cBhvr>
                                      <p:to>
                                        <p:strVal val="visible"/>
                                      </p:to>
                                    </p:set>
                                    <p:anim calcmode="lin" valueType="num">
                                      <p:cBhvr>
                                        <p:cTn id="12" dur="1000" fill="hold"/>
                                        <p:tgtEl>
                                          <p:spTgt spid="8192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8192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8192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81923">
                                            <p:txEl>
                                              <p:pRg st="0" end="0"/>
                                            </p:txEl>
                                          </p:spTgt>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grpId="0" nodeType="withEffect">
                                  <p:stCondLst>
                                    <p:cond delay="0"/>
                                  </p:stCondLst>
                                  <p:childTnLst>
                                    <p:set>
                                      <p:cBhvr>
                                        <p:cTn id="17" dur="1" fill="hold">
                                          <p:stCondLst>
                                            <p:cond delay="0"/>
                                          </p:stCondLst>
                                        </p:cTn>
                                        <p:tgtEl>
                                          <p:spTgt spid="81923">
                                            <p:txEl>
                                              <p:pRg st="1" end="1"/>
                                            </p:txEl>
                                          </p:spTgt>
                                        </p:tgtEl>
                                        <p:attrNameLst>
                                          <p:attrName>style.visibility</p:attrName>
                                        </p:attrNameLst>
                                      </p:cBhvr>
                                      <p:to>
                                        <p:strVal val="visible"/>
                                      </p:to>
                                    </p:set>
                                    <p:anim calcmode="lin" valueType="num">
                                      <p:cBhvr>
                                        <p:cTn id="18" dur="1000" fill="hold"/>
                                        <p:tgtEl>
                                          <p:spTgt spid="8192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81923">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8192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81923">
                                            <p:txEl>
                                              <p:pRg st="1" end="1"/>
                                            </p:txEl>
                                          </p:spTgt>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grpId="0" nodeType="withEffect">
                                  <p:stCondLst>
                                    <p:cond delay="0"/>
                                  </p:stCondLst>
                                  <p:childTnLst>
                                    <p:set>
                                      <p:cBhvr>
                                        <p:cTn id="23" dur="1" fill="hold">
                                          <p:stCondLst>
                                            <p:cond delay="0"/>
                                          </p:stCondLst>
                                        </p:cTn>
                                        <p:tgtEl>
                                          <p:spTgt spid="81923">
                                            <p:txEl>
                                              <p:pRg st="2" end="2"/>
                                            </p:txEl>
                                          </p:spTgt>
                                        </p:tgtEl>
                                        <p:attrNameLst>
                                          <p:attrName>style.visibility</p:attrName>
                                        </p:attrNameLst>
                                      </p:cBhvr>
                                      <p:to>
                                        <p:strVal val="visible"/>
                                      </p:to>
                                    </p:set>
                                    <p:anim calcmode="lin" valueType="num">
                                      <p:cBhvr>
                                        <p:cTn id="24" dur="1000" fill="hold"/>
                                        <p:tgtEl>
                                          <p:spTgt spid="81923">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81923">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8192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81923">
                                            <p:txEl>
                                              <p:pRg st="2" end="2"/>
                                            </p:txEl>
                                          </p:spTgt>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grpId="0" nodeType="withEffect">
                                  <p:stCondLst>
                                    <p:cond delay="0"/>
                                  </p:stCondLst>
                                  <p:childTnLst>
                                    <p:set>
                                      <p:cBhvr>
                                        <p:cTn id="29" dur="1" fill="hold">
                                          <p:stCondLst>
                                            <p:cond delay="0"/>
                                          </p:stCondLst>
                                        </p:cTn>
                                        <p:tgtEl>
                                          <p:spTgt spid="81923">
                                            <p:txEl>
                                              <p:pRg st="3" end="3"/>
                                            </p:txEl>
                                          </p:spTgt>
                                        </p:tgtEl>
                                        <p:attrNameLst>
                                          <p:attrName>style.visibility</p:attrName>
                                        </p:attrNameLst>
                                      </p:cBhvr>
                                      <p:to>
                                        <p:strVal val="visible"/>
                                      </p:to>
                                    </p:set>
                                    <p:anim calcmode="lin" valueType="num">
                                      <p:cBhvr>
                                        <p:cTn id="30" dur="1000" fill="hold"/>
                                        <p:tgtEl>
                                          <p:spTgt spid="81923">
                                            <p:txEl>
                                              <p:pRg st="3" end="3"/>
                                            </p:txEl>
                                          </p:spTgt>
                                        </p:tgtEl>
                                        <p:attrNameLst>
                                          <p:attrName>ppt_w</p:attrName>
                                        </p:attrNameLst>
                                      </p:cBhvr>
                                      <p:tavLst>
                                        <p:tav tm="0">
                                          <p:val>
                                            <p:fltVal val="0"/>
                                          </p:val>
                                        </p:tav>
                                        <p:tav tm="100000">
                                          <p:val>
                                            <p:strVal val="#ppt_w"/>
                                          </p:val>
                                        </p:tav>
                                      </p:tavLst>
                                    </p:anim>
                                    <p:anim calcmode="lin" valueType="num">
                                      <p:cBhvr>
                                        <p:cTn id="31" dur="1000" fill="hold"/>
                                        <p:tgtEl>
                                          <p:spTgt spid="81923">
                                            <p:txEl>
                                              <p:pRg st="3" end="3"/>
                                            </p:txEl>
                                          </p:spTgt>
                                        </p:tgtEl>
                                        <p:attrNameLst>
                                          <p:attrName>ppt_h</p:attrName>
                                        </p:attrNameLst>
                                      </p:cBhvr>
                                      <p:tavLst>
                                        <p:tav tm="0">
                                          <p:val>
                                            <p:fltVal val="0"/>
                                          </p:val>
                                        </p:tav>
                                        <p:tav tm="100000">
                                          <p:val>
                                            <p:strVal val="#ppt_h"/>
                                          </p:val>
                                        </p:tav>
                                      </p:tavLst>
                                    </p:anim>
                                    <p:anim calcmode="lin" valueType="num">
                                      <p:cBhvr>
                                        <p:cTn id="32" dur="1000" fill="hold"/>
                                        <p:tgtEl>
                                          <p:spTgt spid="8192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8192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p:bldP spid="81923"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57200" y="55562"/>
            <a:ext cx="8229600" cy="6001643"/>
          </a:xfrm>
          <a:prstGeom prst="rect">
            <a:avLst/>
          </a:prstGeom>
          <a:noFill/>
          <a:ln w="9525">
            <a:noFill/>
            <a:miter lim="800000"/>
            <a:headEnd/>
            <a:tailEnd/>
          </a:ln>
          <a:effectLst/>
        </p:spPr>
        <p:txBody>
          <a:bodyPr wrap="square">
            <a:spAutoFit/>
          </a:bodyPr>
          <a:lstStyle/>
          <a:p>
            <a:pPr>
              <a:defRPr/>
            </a:pPr>
            <a:endParaRPr lang="en-US" sz="3200" dirty="0" smtClean="0">
              <a:effectLst>
                <a:outerShdw blurRad="38100" dist="38100" dir="2700000" algn="tl">
                  <a:srgbClr val="C0C0C0"/>
                </a:outerShdw>
              </a:effectLst>
            </a:endParaRPr>
          </a:p>
          <a:p>
            <a:pPr>
              <a:defRPr/>
            </a:pPr>
            <a:r>
              <a:rPr lang="en-US" sz="3200" dirty="0" smtClean="0">
                <a:effectLst>
                  <a:outerShdw blurRad="38100" dist="38100" dir="2700000" algn="tl">
                    <a:srgbClr val="C0C0C0"/>
                  </a:outerShdw>
                </a:effectLst>
                <a:latin typeface="+mn-lt"/>
              </a:rPr>
              <a:t>The </a:t>
            </a:r>
            <a:r>
              <a:rPr lang="en-US" sz="3200" dirty="0">
                <a:effectLst>
                  <a:outerShdw blurRad="38100" dist="38100" dir="2700000" algn="tl">
                    <a:srgbClr val="C0C0C0"/>
                  </a:outerShdw>
                </a:effectLst>
                <a:latin typeface="+mn-lt"/>
              </a:rPr>
              <a:t>Poverty </a:t>
            </a:r>
            <a:r>
              <a:rPr lang="en-US" sz="3200" dirty="0" smtClean="0">
                <a:effectLst>
                  <a:outerShdw blurRad="38100" dist="38100" dir="2700000" algn="tl">
                    <a:srgbClr val="C0C0C0"/>
                  </a:outerShdw>
                </a:effectLst>
                <a:latin typeface="+mn-lt"/>
              </a:rPr>
              <a:t>Problem</a:t>
            </a:r>
            <a:endParaRPr lang="en-US" sz="3200" dirty="0">
              <a:effectLst>
                <a:outerShdw blurRad="38100" dist="38100" dir="2700000" algn="tl">
                  <a:srgbClr val="C0C0C0"/>
                </a:outerShdw>
              </a:effectLst>
              <a:latin typeface="+mn-lt"/>
            </a:endParaRPr>
          </a:p>
          <a:p>
            <a:pPr lvl="2">
              <a:buFont typeface="Wingdings" pitchFamily="2" charset="2"/>
              <a:buChar char="Ø"/>
              <a:defRPr/>
            </a:pPr>
            <a:r>
              <a:rPr lang="en-US" sz="2800" dirty="0">
                <a:effectLst>
                  <a:outerShdw blurRad="38100" dist="38100" dir="2700000" algn="tl">
                    <a:srgbClr val="C0C0C0"/>
                  </a:outerShdw>
                </a:effectLst>
                <a:latin typeface="+mn-lt"/>
              </a:rPr>
              <a:t>Although the free market is the most successful economic system at producing wealth—distribution is HIGHLY uneven. </a:t>
            </a:r>
          </a:p>
          <a:p>
            <a:pPr lvl="2">
              <a:defRPr/>
            </a:pPr>
            <a:endParaRPr lang="en-US" sz="2800" dirty="0">
              <a:effectLst>
                <a:outerShdw blurRad="38100" dist="38100" dir="2700000" algn="tl">
                  <a:srgbClr val="C0C0C0"/>
                </a:outerShdw>
              </a:effectLst>
              <a:latin typeface="+mn-lt"/>
            </a:endParaRPr>
          </a:p>
          <a:p>
            <a:pPr lvl="2">
              <a:buFont typeface="Wingdings" pitchFamily="2" charset="2"/>
              <a:buChar char="Ø"/>
              <a:defRPr/>
            </a:pPr>
            <a:r>
              <a:rPr lang="en-US" sz="2800" dirty="0">
                <a:effectLst>
                  <a:outerShdw blurRad="38100" dist="38100" dir="2700000" algn="tl">
                    <a:srgbClr val="C0C0C0"/>
                  </a:outerShdw>
                </a:effectLst>
                <a:latin typeface="+mn-lt"/>
              </a:rPr>
              <a:t>The poverty threshold is an income level below what is needed to support families or households.   What is the current </a:t>
            </a:r>
            <a:r>
              <a:rPr lang="en-US" sz="2800" dirty="0" smtClean="0">
                <a:effectLst>
                  <a:outerShdw blurRad="38100" dist="38100" dir="2700000" algn="tl">
                    <a:srgbClr val="C0C0C0"/>
                  </a:outerShdw>
                </a:effectLst>
                <a:latin typeface="+mn-lt"/>
              </a:rPr>
              <a:t>threshold?</a:t>
            </a:r>
            <a:endParaRPr lang="en-US" sz="2800" dirty="0">
              <a:effectLst>
                <a:outerShdw blurRad="38100" dist="38100" dir="2700000" algn="tl">
                  <a:srgbClr val="C0C0C0"/>
                </a:outerShdw>
              </a:effectLst>
              <a:latin typeface="+mn-lt"/>
            </a:endParaRPr>
          </a:p>
          <a:p>
            <a:pPr>
              <a:defRPr/>
            </a:pPr>
            <a:r>
              <a:rPr lang="en-US" sz="3200" dirty="0">
                <a:solidFill>
                  <a:schemeClr val="bg2">
                    <a:lumMod val="50000"/>
                  </a:schemeClr>
                </a:solidFill>
                <a:effectLst>
                  <a:outerShdw blurRad="38100" dist="38100" dir="2700000" algn="tl">
                    <a:srgbClr val="C0C0C0"/>
                  </a:outerShdw>
                </a:effectLst>
              </a:rPr>
              <a:t> </a:t>
            </a:r>
            <a:r>
              <a:rPr lang="en-US" sz="2400" dirty="0" smtClean="0">
                <a:solidFill>
                  <a:schemeClr val="bg2">
                    <a:lumMod val="50000"/>
                  </a:schemeClr>
                </a:solidFill>
                <a:effectLst>
                  <a:outerShdw blurRad="38100" dist="38100" dir="2700000" algn="tl">
                    <a:srgbClr val="C0C0C0"/>
                  </a:outerShdw>
                </a:effectLst>
              </a:rPr>
              <a:t>   </a:t>
            </a:r>
            <a:endParaRPr lang="en-US" sz="2400" dirty="0">
              <a:solidFill>
                <a:schemeClr val="bg2">
                  <a:lumMod val="50000"/>
                </a:schemeClr>
              </a:solidFill>
              <a:effectLst>
                <a:outerShdw blurRad="38100" dist="38100" dir="2700000" algn="tl">
                  <a:srgbClr val="C0C0C0"/>
                </a:outerShdw>
              </a:effectLst>
            </a:endParaRPr>
          </a:p>
          <a:p>
            <a:pPr>
              <a:spcBef>
                <a:spcPct val="50000"/>
              </a:spcBef>
              <a:defRPr/>
            </a:pPr>
            <a:r>
              <a:rPr lang="en-US" sz="2400" dirty="0" smtClean="0">
                <a:solidFill>
                  <a:schemeClr val="bg2">
                    <a:lumMod val="50000"/>
                  </a:schemeClr>
                </a:solidFill>
                <a:effectLst>
                  <a:outerShdw blurRad="38100" dist="38100" dir="2700000" algn="tl">
                    <a:srgbClr val="C0C0C0"/>
                  </a:outerShdw>
                </a:effectLst>
                <a:hlinkClick r:id="rId2"/>
              </a:rPr>
              <a:t>POVERTY</a:t>
            </a:r>
            <a:r>
              <a:rPr lang="en-US" sz="2400" dirty="0">
                <a:solidFill>
                  <a:schemeClr val="bg2">
                    <a:lumMod val="50000"/>
                  </a:schemeClr>
                </a:solidFill>
                <a:effectLst>
                  <a:outerShdw blurRad="38100" dist="38100" dir="2700000" algn="tl">
                    <a:srgbClr val="C0C0C0"/>
                  </a:outerShdw>
                </a:effectLst>
                <a:hlinkClick r:id="rId2"/>
              </a:rPr>
              <a:t>...THE FORGOTTEN STATE</a:t>
            </a:r>
            <a:endParaRPr lang="en-US" sz="2400" dirty="0">
              <a:solidFill>
                <a:schemeClr val="bg2">
                  <a:lumMod val="50000"/>
                </a:schemeClr>
              </a:solidFill>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228600" y="-457200"/>
            <a:ext cx="8915400" cy="6740307"/>
          </a:xfrm>
          <a:prstGeom prst="rect">
            <a:avLst/>
          </a:prstGeom>
          <a:noFill/>
          <a:ln w="9525">
            <a:noFill/>
            <a:miter lim="800000"/>
            <a:headEnd/>
            <a:tailEnd/>
          </a:ln>
        </p:spPr>
        <p:txBody>
          <a:bodyPr>
            <a:spAutoFit/>
          </a:bodyPr>
          <a:lstStyle/>
          <a:p>
            <a:endParaRPr lang="en-US" sz="4800" b="0" dirty="0"/>
          </a:p>
          <a:p>
            <a:pPr algn="ctr"/>
            <a:endParaRPr lang="en-US" sz="4800" dirty="0" smtClean="0"/>
          </a:p>
          <a:p>
            <a:pPr algn="ctr"/>
            <a:r>
              <a:rPr lang="en-US" sz="4800" dirty="0" smtClean="0">
                <a:latin typeface="+mj-lt"/>
              </a:rPr>
              <a:t>Who </a:t>
            </a:r>
            <a:r>
              <a:rPr lang="en-US" sz="4800" dirty="0">
                <a:latin typeface="+mj-lt"/>
              </a:rPr>
              <a:t>does the government provide a safety net for?</a:t>
            </a:r>
          </a:p>
          <a:p>
            <a:pPr algn="ctr"/>
            <a:endParaRPr lang="en-US" sz="4800" dirty="0">
              <a:latin typeface="+mj-lt"/>
            </a:endParaRPr>
          </a:p>
          <a:p>
            <a:pPr lvl="2">
              <a:buFont typeface="Wingdings" pitchFamily="2" charset="2"/>
              <a:buChar char="Ø"/>
            </a:pPr>
            <a:r>
              <a:rPr lang="en-US" sz="4800" dirty="0">
                <a:latin typeface="+mj-lt"/>
              </a:rPr>
              <a:t>Elderly</a:t>
            </a:r>
          </a:p>
          <a:p>
            <a:pPr lvl="2">
              <a:buFont typeface="Wingdings" pitchFamily="2" charset="2"/>
              <a:buChar char="Ø"/>
            </a:pPr>
            <a:r>
              <a:rPr lang="en-US" sz="4800" dirty="0">
                <a:latin typeface="+mj-lt"/>
              </a:rPr>
              <a:t>Disabled</a:t>
            </a:r>
          </a:p>
          <a:p>
            <a:pPr lvl="2">
              <a:buFont typeface="Wingdings" pitchFamily="2" charset="2"/>
              <a:buChar char="Ø"/>
            </a:pPr>
            <a:r>
              <a:rPr lang="en-US" sz="4800" dirty="0">
                <a:latin typeface="+mj-lt"/>
              </a:rPr>
              <a:t>Children </a:t>
            </a:r>
          </a:p>
          <a:p>
            <a:pPr lvl="2">
              <a:buFont typeface="Wingdings" pitchFamily="2" charset="2"/>
              <a:buChar char="Ø"/>
            </a:pPr>
            <a:r>
              <a:rPr lang="en-US" sz="4800" dirty="0">
                <a:latin typeface="+mj-lt"/>
              </a:rPr>
              <a:t>Poor</a:t>
            </a:r>
          </a:p>
        </p:txBody>
      </p:sp>
      <p:sp>
        <p:nvSpPr>
          <p:cNvPr id="23556" name="Rectangle 5"/>
          <p:cNvSpPr>
            <a:spLocks noChangeArrowheads="1"/>
          </p:cNvSpPr>
          <p:nvPr/>
        </p:nvSpPr>
        <p:spPr bwMode="auto">
          <a:xfrm>
            <a:off x="1054100" y="1389063"/>
            <a:ext cx="1341438" cy="457200"/>
          </a:xfrm>
          <a:prstGeom prst="rect">
            <a:avLst/>
          </a:prstGeom>
          <a:noFill/>
          <a:ln w="9525">
            <a:noFill/>
            <a:miter lim="800000"/>
            <a:headEnd/>
            <a:tailEnd/>
          </a:ln>
        </p:spPr>
        <p:txBody>
          <a:bodyPr wrap="none">
            <a:spAutoFit/>
          </a:bodyPr>
          <a:lstStyle/>
          <a:p>
            <a:pPr lvl="2">
              <a:buFont typeface="Wingdings" pitchFamily="2" charset="2"/>
              <a:buChar char="Ø"/>
            </a:pPr>
            <a:endParaRPr lang="en-US" sz="2400" b="0"/>
          </a:p>
        </p:txBody>
      </p:sp>
    </p:spTree>
    <p:extLst>
      <p:ext uri="{BB962C8B-B14F-4D97-AF65-F5344CB8AC3E}">
        <p14:creationId xmlns:p14="http://schemas.microsoft.com/office/powerpoint/2010/main" val="1571929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0" y="164604"/>
            <a:ext cx="8458200" cy="6432530"/>
          </a:xfrm>
          <a:prstGeom prst="rect">
            <a:avLst/>
          </a:prstGeom>
          <a:noFill/>
          <a:ln w="9525">
            <a:noFill/>
            <a:miter lim="800000"/>
            <a:headEnd/>
            <a:tailEnd/>
          </a:ln>
          <a:effectLst/>
        </p:spPr>
        <p:txBody>
          <a:bodyPr wrap="square">
            <a:spAutoFit/>
          </a:bodyPr>
          <a:lstStyle/>
          <a:p>
            <a:pPr algn="ctr">
              <a:defRPr/>
            </a:pPr>
            <a:endParaRPr lang="en-US" sz="4000" u="sng" dirty="0" smtClean="0">
              <a:effectLst>
                <a:outerShdw blurRad="38100" dist="38100" dir="2700000" algn="tl">
                  <a:srgbClr val="C0C0C0"/>
                </a:outerShdw>
              </a:effectLst>
              <a:latin typeface="+mn-lt"/>
            </a:endParaRPr>
          </a:p>
          <a:p>
            <a:pPr algn="ctr">
              <a:defRPr/>
            </a:pPr>
            <a:r>
              <a:rPr lang="en-US" sz="4000" u="sng" dirty="0" smtClean="0">
                <a:effectLst>
                  <a:outerShdw blurRad="38100" dist="38100" dir="2700000" algn="tl">
                    <a:srgbClr val="C0C0C0"/>
                  </a:outerShdw>
                </a:effectLst>
                <a:latin typeface="+mn-lt"/>
              </a:rPr>
              <a:t>Welfare Programs</a:t>
            </a:r>
            <a:endParaRPr lang="en-US" sz="4000" dirty="0">
              <a:latin typeface="+mn-lt"/>
            </a:endParaRPr>
          </a:p>
          <a:p>
            <a:pPr marL="1371600" lvl="2" indent="-457200">
              <a:buFont typeface="Courier New" pitchFamily="49" charset="0"/>
              <a:buChar char="o"/>
              <a:defRPr/>
            </a:pPr>
            <a:r>
              <a:rPr lang="en-US" sz="2800" dirty="0">
                <a:latin typeface="+mn-lt"/>
              </a:rPr>
              <a:t>Welfare is a general term that refers to government aid to the poor</a:t>
            </a:r>
          </a:p>
          <a:p>
            <a:pPr marL="1371600" lvl="2" indent="-457200">
              <a:buFont typeface="Courier New" pitchFamily="49" charset="0"/>
              <a:buChar char="o"/>
              <a:defRPr/>
            </a:pPr>
            <a:r>
              <a:rPr lang="en-US" sz="2800" dirty="0">
                <a:latin typeface="+mn-lt"/>
              </a:rPr>
              <a:t>1930’s- Under Roosevelt the government began welfare programs to reduce the impact of the Great Depression.</a:t>
            </a:r>
          </a:p>
          <a:p>
            <a:pPr marL="1371600" lvl="2" indent="-457200">
              <a:buFont typeface="Courier New" pitchFamily="49" charset="0"/>
              <a:buChar char="o"/>
              <a:defRPr/>
            </a:pPr>
            <a:r>
              <a:rPr lang="en-US" sz="2800" dirty="0">
                <a:latin typeface="+mn-lt"/>
              </a:rPr>
              <a:t>1960’s- Lyndon Johnson launched the “War on Poverty”</a:t>
            </a:r>
          </a:p>
          <a:p>
            <a:pPr marL="1371600" lvl="2" indent="-457200">
              <a:buFont typeface="Courier New" pitchFamily="49" charset="0"/>
              <a:buChar char="o"/>
              <a:defRPr/>
            </a:pPr>
            <a:r>
              <a:rPr lang="en-US" sz="2800" dirty="0">
                <a:latin typeface="+mn-lt"/>
              </a:rPr>
              <a:t>1990’s- Clinton transformed welfare program to Temporary Assistance to Needy Families (TANF)</a:t>
            </a:r>
            <a:r>
              <a:rPr lang="en-US" b="0" dirty="0">
                <a:latin typeface="+mn-lt"/>
              </a:rPr>
              <a:t> </a:t>
            </a:r>
          </a:p>
          <a:p>
            <a:pPr lvl="2">
              <a:buFont typeface="Wingdings" pitchFamily="2" charset="2"/>
              <a:buNone/>
              <a:defRPr/>
            </a:pPr>
            <a:endParaRPr lang="en-US" sz="2400" b="0" dirty="0">
              <a:latin typeface="Tempus Sans ITC" pitchFamily="82" charset="0"/>
            </a:endParaRPr>
          </a:p>
        </p:txBody>
      </p:sp>
    </p:spTree>
    <p:extLst>
      <p:ext uri="{BB962C8B-B14F-4D97-AF65-F5344CB8AC3E}">
        <p14:creationId xmlns:p14="http://schemas.microsoft.com/office/powerpoint/2010/main" val="267552770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10242">
                                            <p:txEl>
                                              <p:pRg st="1" end="1"/>
                                            </p:txEl>
                                          </p:spTgt>
                                        </p:tgtEl>
                                        <p:attrNameLst>
                                          <p:attrName>style.visibility</p:attrName>
                                        </p:attrNameLst>
                                      </p:cBhvr>
                                      <p:to>
                                        <p:strVal val="visible"/>
                                      </p:to>
                                    </p:set>
                                    <p:anim calcmode="lin" valueType="num">
                                      <p:cBhvr additive="base">
                                        <p:cTn id="7" dur="3000" fill="hold"/>
                                        <p:tgtEl>
                                          <p:spTgt spid="10242">
                                            <p:txEl>
                                              <p:pRg st="1" end="1"/>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1024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grpId="0" nodeType="clickEffect">
                                  <p:stCondLst>
                                    <p:cond delay="0"/>
                                  </p:stCondLst>
                                  <p:childTnLst>
                                    <p:set>
                                      <p:cBhvr>
                                        <p:cTn id="12" dur="1" fill="hold">
                                          <p:stCondLst>
                                            <p:cond delay="0"/>
                                          </p:stCondLst>
                                        </p:cTn>
                                        <p:tgtEl>
                                          <p:spTgt spid="10242">
                                            <p:txEl>
                                              <p:pRg st="2" end="2"/>
                                            </p:txEl>
                                          </p:spTgt>
                                        </p:tgtEl>
                                        <p:attrNameLst>
                                          <p:attrName>style.visibility</p:attrName>
                                        </p:attrNameLst>
                                      </p:cBhvr>
                                      <p:to>
                                        <p:strVal val="visible"/>
                                      </p:to>
                                    </p:set>
                                    <p:anim calcmode="lin" valueType="num">
                                      <p:cBhvr additive="base">
                                        <p:cTn id="13" dur="3000" fill="hold"/>
                                        <p:tgtEl>
                                          <p:spTgt spid="10242">
                                            <p:txEl>
                                              <p:pRg st="2" end="2"/>
                                            </p:txEl>
                                          </p:spTgt>
                                        </p:tgtEl>
                                        <p:attrNameLst>
                                          <p:attrName>ppt_x</p:attrName>
                                        </p:attrNameLst>
                                      </p:cBhvr>
                                      <p:tavLst>
                                        <p:tav tm="0">
                                          <p:val>
                                            <p:strVal val="0-#ppt_w/2"/>
                                          </p:val>
                                        </p:tav>
                                        <p:tav tm="100000">
                                          <p:val>
                                            <p:strVal val="#ppt_x"/>
                                          </p:val>
                                        </p:tav>
                                      </p:tavLst>
                                    </p:anim>
                                    <p:anim calcmode="lin" valueType="num">
                                      <p:cBhvr additive="base">
                                        <p:cTn id="14" dur="3000" fill="hold"/>
                                        <p:tgtEl>
                                          <p:spTgt spid="1024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10242">
                                            <p:txEl>
                                              <p:pRg st="3" end="3"/>
                                            </p:txEl>
                                          </p:spTgt>
                                        </p:tgtEl>
                                        <p:attrNameLst>
                                          <p:attrName>style.visibility</p:attrName>
                                        </p:attrNameLst>
                                      </p:cBhvr>
                                      <p:to>
                                        <p:strVal val="visible"/>
                                      </p:to>
                                    </p:set>
                                    <p:anim calcmode="lin" valueType="num">
                                      <p:cBhvr additive="base">
                                        <p:cTn id="19" dur="3000" fill="hold"/>
                                        <p:tgtEl>
                                          <p:spTgt spid="10242">
                                            <p:txEl>
                                              <p:pRg st="3" end="3"/>
                                            </p:txEl>
                                          </p:spTgt>
                                        </p:tgtEl>
                                        <p:attrNameLst>
                                          <p:attrName>ppt_x</p:attrName>
                                        </p:attrNameLst>
                                      </p:cBhvr>
                                      <p:tavLst>
                                        <p:tav tm="0">
                                          <p:val>
                                            <p:strVal val="0-#ppt_w/2"/>
                                          </p:val>
                                        </p:tav>
                                        <p:tav tm="100000">
                                          <p:val>
                                            <p:strVal val="#ppt_x"/>
                                          </p:val>
                                        </p:tav>
                                      </p:tavLst>
                                    </p:anim>
                                    <p:anim calcmode="lin" valueType="num">
                                      <p:cBhvr additive="base">
                                        <p:cTn id="20" dur="3000" fill="hold"/>
                                        <p:tgtEl>
                                          <p:spTgt spid="10242">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grpId="0" nodeType="clickEffect">
                                  <p:stCondLst>
                                    <p:cond delay="0"/>
                                  </p:stCondLst>
                                  <p:childTnLst>
                                    <p:set>
                                      <p:cBhvr>
                                        <p:cTn id="24" dur="1" fill="hold">
                                          <p:stCondLst>
                                            <p:cond delay="0"/>
                                          </p:stCondLst>
                                        </p:cTn>
                                        <p:tgtEl>
                                          <p:spTgt spid="10242">
                                            <p:txEl>
                                              <p:pRg st="4" end="4"/>
                                            </p:txEl>
                                          </p:spTgt>
                                        </p:tgtEl>
                                        <p:attrNameLst>
                                          <p:attrName>style.visibility</p:attrName>
                                        </p:attrNameLst>
                                      </p:cBhvr>
                                      <p:to>
                                        <p:strVal val="visible"/>
                                      </p:to>
                                    </p:set>
                                    <p:anim calcmode="lin" valueType="num">
                                      <p:cBhvr additive="base">
                                        <p:cTn id="25" dur="3000" fill="hold"/>
                                        <p:tgtEl>
                                          <p:spTgt spid="10242">
                                            <p:txEl>
                                              <p:pRg st="4" end="4"/>
                                            </p:txEl>
                                          </p:spTgt>
                                        </p:tgtEl>
                                        <p:attrNameLst>
                                          <p:attrName>ppt_x</p:attrName>
                                        </p:attrNameLst>
                                      </p:cBhvr>
                                      <p:tavLst>
                                        <p:tav tm="0">
                                          <p:val>
                                            <p:strVal val="0-#ppt_w/2"/>
                                          </p:val>
                                        </p:tav>
                                        <p:tav tm="100000">
                                          <p:val>
                                            <p:strVal val="#ppt_x"/>
                                          </p:val>
                                        </p:tav>
                                      </p:tavLst>
                                    </p:anim>
                                    <p:anim calcmode="lin" valueType="num">
                                      <p:cBhvr additive="base">
                                        <p:cTn id="26" dur="3000" fill="hold"/>
                                        <p:tgtEl>
                                          <p:spTgt spid="1024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2">
                                            <p:txEl>
                                              <p:pRg st="5" end="5"/>
                                            </p:txEl>
                                          </p:spTgt>
                                        </p:tgtEl>
                                        <p:attrNameLst>
                                          <p:attrName>style.visibility</p:attrName>
                                        </p:attrNameLst>
                                      </p:cBhvr>
                                      <p:to>
                                        <p:strVal val="visible"/>
                                      </p:to>
                                    </p:set>
                                    <p:anim calcmode="lin" valueType="num">
                                      <p:cBhvr additive="base">
                                        <p:cTn id="31" dur="3000" fill="hold"/>
                                        <p:tgtEl>
                                          <p:spTgt spid="10242">
                                            <p:txEl>
                                              <p:pRg st="5" end="5"/>
                                            </p:txEl>
                                          </p:spTgt>
                                        </p:tgtEl>
                                        <p:attrNameLst>
                                          <p:attrName>ppt_x</p:attrName>
                                        </p:attrNameLst>
                                      </p:cBhvr>
                                      <p:tavLst>
                                        <p:tav tm="0">
                                          <p:val>
                                            <p:strVal val="0-#ppt_w/2"/>
                                          </p:val>
                                        </p:tav>
                                        <p:tav tm="100000">
                                          <p:val>
                                            <p:strVal val="#ppt_x"/>
                                          </p:val>
                                        </p:tav>
                                      </p:tavLst>
                                    </p:anim>
                                    <p:anim calcmode="lin" valueType="num">
                                      <p:cBhvr additive="base">
                                        <p:cTn id="32" dur="3000" fill="hold"/>
                                        <p:tgtEl>
                                          <p:spTgt spid="10242">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772400" cy="1143000"/>
          </a:xfrm>
        </p:spPr>
        <p:txBody>
          <a:bodyPr/>
          <a:lstStyle/>
          <a:p>
            <a:r>
              <a:rPr lang="en-US" dirty="0" smtClean="0"/>
              <a:t>Redistribution Programs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7841900"/>
              </p:ext>
            </p:extLst>
          </p:nvPr>
        </p:nvGraphicFramePr>
        <p:xfrm>
          <a:off x="0" y="1183640"/>
          <a:ext cx="9144001" cy="5902960"/>
        </p:xfrm>
        <a:graphic>
          <a:graphicData uri="http://schemas.openxmlformats.org/drawingml/2006/table">
            <a:tbl>
              <a:tblPr firstRow="1" bandRow="1">
                <a:tableStyleId>{073A0DAA-6AF3-43AB-8588-CEC1D06C72B9}</a:tableStyleId>
              </a:tblPr>
              <a:tblGrid>
                <a:gridCol w="2286000"/>
                <a:gridCol w="3276601"/>
                <a:gridCol w="1676400"/>
                <a:gridCol w="1905000"/>
              </a:tblGrid>
              <a:tr h="385780">
                <a:tc>
                  <a:txBody>
                    <a:bodyPr/>
                    <a:lstStyle/>
                    <a:p>
                      <a:r>
                        <a:rPr lang="en-US" dirty="0" smtClean="0"/>
                        <a:t>Type</a:t>
                      </a:r>
                      <a:r>
                        <a:rPr lang="en-US" baseline="0" dirty="0" smtClean="0"/>
                        <a:t> of Program</a:t>
                      </a:r>
                      <a:endParaRPr lang="en-US" dirty="0"/>
                    </a:p>
                  </a:txBody>
                  <a:tcPr/>
                </a:tc>
                <a:tc>
                  <a:txBody>
                    <a:bodyPr/>
                    <a:lstStyle/>
                    <a:p>
                      <a:r>
                        <a:rPr lang="en-US" dirty="0" smtClean="0"/>
                        <a:t>Description</a:t>
                      </a:r>
                      <a:endParaRPr lang="en-US" dirty="0"/>
                    </a:p>
                  </a:txBody>
                  <a:tcPr/>
                </a:tc>
                <a:tc>
                  <a:txBody>
                    <a:bodyPr/>
                    <a:lstStyle/>
                    <a:p>
                      <a:r>
                        <a:rPr lang="en-US" dirty="0" smtClean="0"/>
                        <a:t>Example</a:t>
                      </a:r>
                      <a:endParaRPr lang="en-US" dirty="0"/>
                    </a:p>
                  </a:txBody>
                  <a:tcPr/>
                </a:tc>
                <a:tc>
                  <a:txBody>
                    <a:bodyPr/>
                    <a:lstStyle/>
                    <a:p>
                      <a:r>
                        <a:rPr lang="en-US" dirty="0" smtClean="0"/>
                        <a:t>Example</a:t>
                      </a:r>
                      <a:endParaRPr lang="en-US" dirty="0"/>
                    </a:p>
                  </a:txBody>
                  <a:tcPr/>
                </a:tc>
              </a:tr>
              <a:tr h="1236609">
                <a:tc>
                  <a:txBody>
                    <a:bodyPr/>
                    <a:lstStyle/>
                    <a:p>
                      <a:r>
                        <a:rPr lang="en-US" dirty="0" smtClean="0"/>
                        <a:t>Cash Transfers</a:t>
                      </a:r>
                      <a:endParaRPr lang="en-US" dirty="0"/>
                    </a:p>
                  </a:txBody>
                  <a:tcPr/>
                </a:tc>
                <a:tc>
                  <a:txBody>
                    <a:bodyPr/>
                    <a:lstStyle/>
                    <a:p>
                      <a:r>
                        <a:rPr lang="en-US" dirty="0" smtClean="0"/>
                        <a:t>Direct payment of cash to qualifying individuals</a:t>
                      </a:r>
                    </a:p>
                    <a:p>
                      <a:endParaRPr lang="en-US" dirty="0" smtClean="0"/>
                    </a:p>
                  </a:txBody>
                  <a:tcPr/>
                </a:tc>
                <a:tc>
                  <a:txBody>
                    <a:bodyPr/>
                    <a:lstStyle/>
                    <a:p>
                      <a:r>
                        <a:rPr lang="en-US" dirty="0" smtClean="0"/>
                        <a:t>Temporary</a:t>
                      </a:r>
                      <a:r>
                        <a:rPr lang="en-US" baseline="0" dirty="0" smtClean="0"/>
                        <a:t> Assistance to Needy Families</a:t>
                      </a:r>
                      <a:endParaRPr lang="en-US" dirty="0"/>
                    </a:p>
                  </a:txBody>
                  <a:tcPr/>
                </a:tc>
                <a:tc>
                  <a:txBody>
                    <a:bodyPr/>
                    <a:lstStyle/>
                    <a:p>
                      <a:r>
                        <a:rPr lang="en-US" dirty="0" smtClean="0"/>
                        <a:t>Unemployment</a:t>
                      </a:r>
                      <a:r>
                        <a:rPr lang="en-US" baseline="0" dirty="0" smtClean="0"/>
                        <a:t> Compensation</a:t>
                      </a:r>
                      <a:endParaRPr lang="en-US" dirty="0"/>
                    </a:p>
                  </a:txBody>
                  <a:tcPr/>
                </a:tc>
              </a:tr>
              <a:tr h="951238">
                <a:tc>
                  <a:txBody>
                    <a:bodyPr/>
                    <a:lstStyle/>
                    <a:p>
                      <a:r>
                        <a:rPr lang="en-US" dirty="0" smtClean="0"/>
                        <a:t>In-Kind Benefits</a:t>
                      </a:r>
                      <a:endParaRPr lang="en-US" dirty="0"/>
                    </a:p>
                  </a:txBody>
                  <a:tcPr/>
                </a:tc>
                <a:tc>
                  <a:txBody>
                    <a:bodyPr/>
                    <a:lstStyle/>
                    <a:p>
                      <a:r>
                        <a:rPr lang="en-US" dirty="0" smtClean="0"/>
                        <a:t>Goods and services for free</a:t>
                      </a:r>
                      <a:r>
                        <a:rPr lang="en-US" baseline="0" dirty="0" smtClean="0"/>
                        <a:t> or reduced prices</a:t>
                      </a:r>
                      <a:endParaRPr lang="en-US" dirty="0" smtClean="0"/>
                    </a:p>
                    <a:p>
                      <a:endParaRPr lang="en-US" dirty="0"/>
                    </a:p>
                  </a:txBody>
                  <a:tcPr/>
                </a:tc>
                <a:tc>
                  <a:txBody>
                    <a:bodyPr/>
                    <a:lstStyle/>
                    <a:p>
                      <a:r>
                        <a:rPr lang="en-US" dirty="0" smtClean="0"/>
                        <a:t>Food Stamps</a:t>
                      </a:r>
                      <a:endParaRPr lang="en-US" dirty="0"/>
                    </a:p>
                  </a:txBody>
                  <a:tcPr/>
                </a:tc>
                <a:tc>
                  <a:txBody>
                    <a:bodyPr/>
                    <a:lstStyle/>
                    <a:p>
                      <a:r>
                        <a:rPr lang="en-US" dirty="0" smtClean="0"/>
                        <a:t>Subsidized</a:t>
                      </a:r>
                      <a:r>
                        <a:rPr lang="en-US" baseline="0" dirty="0" smtClean="0"/>
                        <a:t> housing</a:t>
                      </a:r>
                      <a:endParaRPr lang="en-US" dirty="0"/>
                    </a:p>
                  </a:txBody>
                  <a:tcPr/>
                </a:tc>
              </a:tr>
              <a:tr h="1236609">
                <a:tc>
                  <a:txBody>
                    <a:bodyPr/>
                    <a:lstStyle/>
                    <a:p>
                      <a:r>
                        <a:rPr lang="en-US" dirty="0" smtClean="0"/>
                        <a:t>Medical Benefits</a:t>
                      </a:r>
                      <a:endParaRPr lang="en-US" dirty="0"/>
                    </a:p>
                  </a:txBody>
                  <a:tcPr/>
                </a:tc>
                <a:tc>
                  <a:txBody>
                    <a:bodyPr/>
                    <a:lstStyle/>
                    <a:p>
                      <a:r>
                        <a:rPr lang="en-US" dirty="0" smtClean="0"/>
                        <a:t>Health</a:t>
                      </a:r>
                      <a:r>
                        <a:rPr lang="en-US" baseline="0" dirty="0" smtClean="0"/>
                        <a:t> insurance to those that cannot provide it for themselves</a:t>
                      </a:r>
                      <a:endParaRPr lang="en-US" dirty="0" smtClean="0"/>
                    </a:p>
                    <a:p>
                      <a:endParaRPr lang="en-US" dirty="0" smtClean="0"/>
                    </a:p>
                  </a:txBody>
                  <a:tcPr/>
                </a:tc>
                <a:tc>
                  <a:txBody>
                    <a:bodyPr/>
                    <a:lstStyle/>
                    <a:p>
                      <a:r>
                        <a:rPr lang="en-US" dirty="0" smtClean="0"/>
                        <a:t>Medicare</a:t>
                      </a:r>
                      <a:endParaRPr lang="en-US" dirty="0"/>
                    </a:p>
                  </a:txBody>
                  <a:tcPr/>
                </a:tc>
                <a:tc>
                  <a:txBody>
                    <a:bodyPr/>
                    <a:lstStyle/>
                    <a:p>
                      <a:r>
                        <a:rPr lang="en-US" dirty="0" smtClean="0"/>
                        <a:t>Medicaid</a:t>
                      </a:r>
                      <a:endParaRPr lang="en-US" dirty="0"/>
                    </a:p>
                  </a:txBody>
                  <a:tcPr/>
                </a:tc>
              </a:tr>
              <a:tr h="2092724">
                <a:tc>
                  <a:txBody>
                    <a:bodyPr/>
                    <a:lstStyle/>
                    <a:p>
                      <a:r>
                        <a:rPr lang="en-US" dirty="0" smtClean="0"/>
                        <a:t>Education Benefits</a:t>
                      </a:r>
                      <a:endParaRPr lang="en-US" dirty="0"/>
                    </a:p>
                  </a:txBody>
                  <a:tcPr/>
                </a:tc>
                <a:tc>
                  <a:txBody>
                    <a:bodyPr/>
                    <a:lstStyle/>
                    <a:p>
                      <a:r>
                        <a:rPr lang="en-US" dirty="0" smtClean="0"/>
                        <a:t>Federal, state, and local government all provide money for the poor and disabled to ensure all people receive educational opportunities.</a:t>
                      </a:r>
                    </a:p>
                    <a:p>
                      <a:endParaRPr lang="en-US" dirty="0" smtClean="0"/>
                    </a:p>
                  </a:txBody>
                  <a:tcPr/>
                </a:tc>
                <a:tc>
                  <a:txBody>
                    <a:bodyPr/>
                    <a:lstStyle/>
                    <a:p>
                      <a:r>
                        <a:rPr lang="en-US" dirty="0" smtClean="0"/>
                        <a:t>Pell Grants</a:t>
                      </a:r>
                      <a:endParaRPr lang="en-US" dirty="0"/>
                    </a:p>
                  </a:txBody>
                  <a:tcPr/>
                </a:tc>
                <a:tc>
                  <a:txBody>
                    <a:bodyPr/>
                    <a:lstStyle/>
                    <a:p>
                      <a:r>
                        <a:rPr lang="en-US" dirty="0" smtClean="0"/>
                        <a:t>Head Start</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2243138" y="1720850"/>
            <a:ext cx="4983162" cy="4581525"/>
            <a:chOff x="1413" y="1084"/>
            <a:chExt cx="3139" cy="2886"/>
          </a:xfrm>
        </p:grpSpPr>
        <p:pic>
          <p:nvPicPr>
            <p:cNvPr id="5152" name="Picture 5"/>
            <p:cNvPicPr>
              <a:picLocks noChangeAspect="1" noChangeArrowheads="1"/>
            </p:cNvPicPr>
            <p:nvPr/>
          </p:nvPicPr>
          <p:blipFill>
            <a:blip r:embed="rId2" cstate="print"/>
            <a:srcRect/>
            <a:stretch>
              <a:fillRect/>
            </a:stretch>
          </p:blipFill>
          <p:spPr bwMode="auto">
            <a:xfrm>
              <a:off x="1413" y="1084"/>
              <a:ext cx="3139" cy="2886"/>
            </a:xfrm>
            <a:prstGeom prst="rect">
              <a:avLst/>
            </a:prstGeom>
            <a:noFill/>
            <a:ln w="9525">
              <a:noFill/>
              <a:miter lim="800000"/>
              <a:headEnd/>
              <a:tailEnd/>
            </a:ln>
          </p:spPr>
        </p:pic>
        <p:sp>
          <p:nvSpPr>
            <p:cNvPr id="5153" name="Text Box 6"/>
            <p:cNvSpPr txBox="1">
              <a:spLocks noChangeArrowheads="1"/>
            </p:cNvSpPr>
            <p:nvPr/>
          </p:nvSpPr>
          <p:spPr bwMode="auto">
            <a:xfrm>
              <a:off x="1536" y="1232"/>
              <a:ext cx="1536" cy="212"/>
            </a:xfrm>
            <a:prstGeom prst="rect">
              <a:avLst/>
            </a:prstGeom>
            <a:noFill/>
            <a:ln w="9525">
              <a:noFill/>
              <a:miter lim="800000"/>
              <a:headEnd/>
              <a:tailEnd/>
            </a:ln>
          </p:spPr>
          <p:txBody>
            <a:bodyPr>
              <a:spAutoFit/>
            </a:bodyPr>
            <a:lstStyle/>
            <a:p>
              <a:pPr eaLnBrk="0" hangingPunct="0">
                <a:spcBef>
                  <a:spcPct val="50000"/>
                </a:spcBef>
              </a:pPr>
              <a:r>
                <a:rPr lang="en-US" altLang="en-US" sz="1600" b="1">
                  <a:solidFill>
                    <a:srgbClr val="FFFFFF"/>
                  </a:solidFill>
                  <a:latin typeface="Arial" charset="0"/>
                </a:rPr>
                <a:t>Economic Goals</a:t>
              </a:r>
              <a:endParaRPr lang="en-US" altLang="en-US" sz="1600" b="1"/>
            </a:p>
          </p:txBody>
        </p:sp>
      </p:grpSp>
      <p:grpSp>
        <p:nvGrpSpPr>
          <p:cNvPr id="3" name="Group 7"/>
          <p:cNvGrpSpPr>
            <a:grpSpLocks/>
          </p:cNvGrpSpPr>
          <p:nvPr/>
        </p:nvGrpSpPr>
        <p:grpSpPr bwMode="auto">
          <a:xfrm>
            <a:off x="533400" y="1143000"/>
            <a:ext cx="8001000" cy="5562600"/>
            <a:chOff x="1413" y="1084"/>
            <a:chExt cx="3139" cy="2886"/>
          </a:xfrm>
        </p:grpSpPr>
        <p:pic>
          <p:nvPicPr>
            <p:cNvPr id="5150" name="Picture 8"/>
            <p:cNvPicPr>
              <a:picLocks noChangeAspect="1" noChangeArrowheads="1"/>
            </p:cNvPicPr>
            <p:nvPr/>
          </p:nvPicPr>
          <p:blipFill>
            <a:blip r:embed="rId2" cstate="print"/>
            <a:srcRect/>
            <a:stretch>
              <a:fillRect/>
            </a:stretch>
          </p:blipFill>
          <p:spPr bwMode="auto">
            <a:xfrm>
              <a:off x="1413" y="1084"/>
              <a:ext cx="3139" cy="2886"/>
            </a:xfrm>
            <a:prstGeom prst="rect">
              <a:avLst/>
            </a:prstGeom>
            <a:noFill/>
            <a:ln w="9525">
              <a:noFill/>
              <a:miter lim="800000"/>
              <a:headEnd/>
              <a:tailEnd/>
            </a:ln>
          </p:spPr>
        </p:pic>
        <p:sp>
          <p:nvSpPr>
            <p:cNvPr id="5151" name="Text Box 9"/>
            <p:cNvSpPr txBox="1">
              <a:spLocks noChangeArrowheads="1"/>
            </p:cNvSpPr>
            <p:nvPr/>
          </p:nvSpPr>
          <p:spPr bwMode="auto">
            <a:xfrm>
              <a:off x="1536" y="1232"/>
              <a:ext cx="1536" cy="240"/>
            </a:xfrm>
            <a:prstGeom prst="rect">
              <a:avLst/>
            </a:prstGeom>
            <a:noFill/>
            <a:ln w="9525">
              <a:noFill/>
              <a:miter lim="800000"/>
              <a:headEnd/>
              <a:tailEnd/>
            </a:ln>
          </p:spPr>
          <p:txBody>
            <a:bodyPr>
              <a:spAutoFit/>
            </a:bodyPr>
            <a:lstStyle/>
            <a:p>
              <a:pPr eaLnBrk="0" hangingPunct="0">
                <a:spcBef>
                  <a:spcPct val="50000"/>
                </a:spcBef>
              </a:pPr>
              <a:r>
                <a:rPr lang="en-US" altLang="en-US" b="1" dirty="0">
                  <a:solidFill>
                    <a:srgbClr val="FFFFFF"/>
                  </a:solidFill>
                  <a:latin typeface="Arial" charset="0"/>
                </a:rPr>
                <a:t>Economic Goals</a:t>
              </a:r>
              <a:endParaRPr lang="en-US" altLang="en-US" b="1" dirty="0"/>
            </a:p>
          </p:txBody>
        </p:sp>
      </p:grpSp>
      <p:grpSp>
        <p:nvGrpSpPr>
          <p:cNvPr id="4" name="Group 10"/>
          <p:cNvGrpSpPr>
            <a:grpSpLocks/>
          </p:cNvGrpSpPr>
          <p:nvPr/>
        </p:nvGrpSpPr>
        <p:grpSpPr bwMode="auto">
          <a:xfrm>
            <a:off x="1066800" y="2133600"/>
            <a:ext cx="6400800" cy="336550"/>
            <a:chOff x="1536" y="1536"/>
            <a:chExt cx="2736" cy="121"/>
          </a:xfrm>
        </p:grpSpPr>
        <p:sp>
          <p:nvSpPr>
            <p:cNvPr id="5148" name="Text Box 11"/>
            <p:cNvSpPr txBox="1">
              <a:spLocks noChangeArrowheads="1"/>
            </p:cNvSpPr>
            <p:nvPr/>
          </p:nvSpPr>
          <p:spPr bwMode="auto">
            <a:xfrm>
              <a:off x="2592" y="1536"/>
              <a:ext cx="1680" cy="121"/>
            </a:xfrm>
            <a:prstGeom prst="rect">
              <a:avLst/>
            </a:prstGeom>
            <a:noFill/>
            <a:ln w="9525">
              <a:noFill/>
              <a:miter lim="800000"/>
              <a:headEnd/>
              <a:tailEnd/>
            </a:ln>
          </p:spPr>
          <p:txBody>
            <a:bodyPr>
              <a:spAutoFit/>
            </a:bodyPr>
            <a:lstStyle/>
            <a:p>
              <a:pPr eaLnBrk="0" hangingPunct="0">
                <a:spcBef>
                  <a:spcPct val="50000"/>
                </a:spcBef>
              </a:pPr>
              <a:r>
                <a:rPr kumimoji="1" lang="en-US" altLang="en-US" sz="1600" dirty="0">
                  <a:latin typeface="Arial" charset="0"/>
                </a:rPr>
                <a:t>Making the most of resources</a:t>
              </a:r>
              <a:endParaRPr kumimoji="1" lang="en-US" altLang="en-US" sz="1600" dirty="0"/>
            </a:p>
          </p:txBody>
        </p:sp>
        <p:sp>
          <p:nvSpPr>
            <p:cNvPr id="5149" name="Text Box 12"/>
            <p:cNvSpPr txBox="1">
              <a:spLocks noChangeArrowheads="1"/>
            </p:cNvSpPr>
            <p:nvPr/>
          </p:nvSpPr>
          <p:spPr bwMode="auto">
            <a:xfrm>
              <a:off x="1536" y="1536"/>
              <a:ext cx="1162" cy="121"/>
            </a:xfrm>
            <a:prstGeom prst="rect">
              <a:avLst/>
            </a:prstGeom>
            <a:noFill/>
            <a:ln w="9525">
              <a:noFill/>
              <a:miter lim="800000"/>
              <a:headEnd/>
              <a:tailEnd/>
            </a:ln>
          </p:spPr>
          <p:txBody>
            <a:bodyPr>
              <a:spAutoFit/>
            </a:bodyPr>
            <a:lstStyle/>
            <a:p>
              <a:pPr eaLnBrk="0" hangingPunct="0">
                <a:spcBef>
                  <a:spcPct val="50000"/>
                </a:spcBef>
              </a:pPr>
              <a:r>
                <a:rPr kumimoji="1" lang="en-US" altLang="en-US" sz="1600" b="1">
                  <a:latin typeface="Arial" charset="0"/>
                </a:rPr>
                <a:t>Economic efficiency</a:t>
              </a:r>
              <a:endParaRPr kumimoji="1" lang="en-US" altLang="en-US" sz="1600"/>
            </a:p>
          </p:txBody>
        </p:sp>
      </p:grpSp>
      <p:grpSp>
        <p:nvGrpSpPr>
          <p:cNvPr id="5" name="Group 13"/>
          <p:cNvGrpSpPr>
            <a:grpSpLocks/>
          </p:cNvGrpSpPr>
          <p:nvPr/>
        </p:nvGrpSpPr>
        <p:grpSpPr bwMode="auto">
          <a:xfrm>
            <a:off x="1143000" y="2590800"/>
            <a:ext cx="6477000" cy="825500"/>
            <a:chOff x="1536" y="1776"/>
            <a:chExt cx="2784" cy="462"/>
          </a:xfrm>
        </p:grpSpPr>
        <p:sp>
          <p:nvSpPr>
            <p:cNvPr id="5146" name="Text Box 14"/>
            <p:cNvSpPr txBox="1">
              <a:spLocks noChangeArrowheads="1"/>
            </p:cNvSpPr>
            <p:nvPr/>
          </p:nvSpPr>
          <p:spPr bwMode="auto">
            <a:xfrm>
              <a:off x="2592" y="1776"/>
              <a:ext cx="1728" cy="462"/>
            </a:xfrm>
            <a:prstGeom prst="rect">
              <a:avLst/>
            </a:prstGeom>
            <a:noFill/>
            <a:ln w="9525">
              <a:noFill/>
              <a:miter lim="800000"/>
              <a:headEnd/>
              <a:tailEnd/>
            </a:ln>
          </p:spPr>
          <p:txBody>
            <a:bodyPr>
              <a:spAutoFit/>
            </a:bodyPr>
            <a:lstStyle/>
            <a:p>
              <a:pPr eaLnBrk="0" hangingPunct="0">
                <a:spcBef>
                  <a:spcPct val="50000"/>
                </a:spcBef>
              </a:pPr>
              <a:r>
                <a:rPr kumimoji="1" lang="en-US" altLang="en-US" sz="1600">
                  <a:latin typeface="Arial" charset="0"/>
                </a:rPr>
                <a:t>Freedom from government intervention in the production and  distribution of goods and services</a:t>
              </a:r>
              <a:endParaRPr kumimoji="1" lang="en-US" altLang="en-US" sz="1600"/>
            </a:p>
          </p:txBody>
        </p:sp>
        <p:sp>
          <p:nvSpPr>
            <p:cNvPr id="5147" name="Text Box 15"/>
            <p:cNvSpPr txBox="1">
              <a:spLocks noChangeArrowheads="1"/>
            </p:cNvSpPr>
            <p:nvPr/>
          </p:nvSpPr>
          <p:spPr bwMode="auto">
            <a:xfrm>
              <a:off x="1536" y="1776"/>
              <a:ext cx="1056" cy="188"/>
            </a:xfrm>
            <a:prstGeom prst="rect">
              <a:avLst/>
            </a:prstGeom>
            <a:noFill/>
            <a:ln w="9525">
              <a:noFill/>
              <a:miter lim="800000"/>
              <a:headEnd/>
              <a:tailEnd/>
            </a:ln>
          </p:spPr>
          <p:txBody>
            <a:bodyPr>
              <a:spAutoFit/>
            </a:bodyPr>
            <a:lstStyle/>
            <a:p>
              <a:pPr eaLnBrk="0" hangingPunct="0">
                <a:spcBef>
                  <a:spcPct val="50000"/>
                </a:spcBef>
              </a:pPr>
              <a:r>
                <a:rPr kumimoji="1" lang="en-US" altLang="en-US" sz="1600" b="1" dirty="0">
                  <a:latin typeface="Arial" charset="0"/>
                </a:rPr>
                <a:t>Economic freedom</a:t>
              </a:r>
              <a:endParaRPr kumimoji="1" lang="en-US" altLang="en-US" sz="1600" dirty="0"/>
            </a:p>
          </p:txBody>
        </p:sp>
      </p:grpSp>
      <p:grpSp>
        <p:nvGrpSpPr>
          <p:cNvPr id="6" name="Group 16"/>
          <p:cNvGrpSpPr>
            <a:grpSpLocks/>
          </p:cNvGrpSpPr>
          <p:nvPr/>
        </p:nvGrpSpPr>
        <p:grpSpPr bwMode="auto">
          <a:xfrm>
            <a:off x="1066800" y="3505200"/>
            <a:ext cx="6477000" cy="581025"/>
            <a:chOff x="1536" y="2208"/>
            <a:chExt cx="2736" cy="366"/>
          </a:xfrm>
        </p:grpSpPr>
        <p:sp>
          <p:nvSpPr>
            <p:cNvPr id="5144" name="Text Box 17"/>
            <p:cNvSpPr txBox="1">
              <a:spLocks noChangeArrowheads="1"/>
            </p:cNvSpPr>
            <p:nvPr/>
          </p:nvSpPr>
          <p:spPr bwMode="auto">
            <a:xfrm>
              <a:off x="2592" y="2208"/>
              <a:ext cx="1680" cy="366"/>
            </a:xfrm>
            <a:prstGeom prst="rect">
              <a:avLst/>
            </a:prstGeom>
            <a:noFill/>
            <a:ln w="9525">
              <a:noFill/>
              <a:miter lim="800000"/>
              <a:headEnd/>
              <a:tailEnd/>
            </a:ln>
          </p:spPr>
          <p:txBody>
            <a:bodyPr>
              <a:spAutoFit/>
            </a:bodyPr>
            <a:lstStyle/>
            <a:p>
              <a:pPr eaLnBrk="0" hangingPunct="0"/>
              <a:r>
                <a:rPr kumimoji="1" lang="en-US" altLang="en-US" sz="1600">
                  <a:latin typeface="Arial" charset="0"/>
                </a:rPr>
                <a:t>Assurance a safety net will protect individuals in times of economic disaster</a:t>
              </a:r>
              <a:endParaRPr kumimoji="1" lang="en-US" altLang="en-US" sz="1600"/>
            </a:p>
          </p:txBody>
        </p:sp>
        <p:sp>
          <p:nvSpPr>
            <p:cNvPr id="5145" name="Text Box 18"/>
            <p:cNvSpPr txBox="1">
              <a:spLocks noChangeArrowheads="1"/>
            </p:cNvSpPr>
            <p:nvPr/>
          </p:nvSpPr>
          <p:spPr bwMode="auto">
            <a:xfrm>
              <a:off x="1536" y="2208"/>
              <a:ext cx="960" cy="366"/>
            </a:xfrm>
            <a:prstGeom prst="rect">
              <a:avLst/>
            </a:prstGeom>
            <a:noFill/>
            <a:ln w="9525">
              <a:noFill/>
              <a:miter lim="800000"/>
              <a:headEnd/>
              <a:tailEnd/>
            </a:ln>
          </p:spPr>
          <p:txBody>
            <a:bodyPr>
              <a:spAutoFit/>
            </a:bodyPr>
            <a:lstStyle/>
            <a:p>
              <a:pPr eaLnBrk="0" hangingPunct="0">
                <a:spcBef>
                  <a:spcPct val="50000"/>
                </a:spcBef>
              </a:pPr>
              <a:r>
                <a:rPr kumimoji="1" lang="en-US" altLang="en-US" sz="1600" b="1">
                  <a:latin typeface="Arial" charset="0"/>
                </a:rPr>
                <a:t>Economic security and predictability</a:t>
              </a:r>
              <a:endParaRPr kumimoji="1" lang="en-US" altLang="en-US" sz="1600">
                <a:latin typeface="Arial" charset="0"/>
              </a:endParaRPr>
            </a:p>
          </p:txBody>
        </p:sp>
      </p:grpSp>
      <p:grpSp>
        <p:nvGrpSpPr>
          <p:cNvPr id="7" name="Group 19"/>
          <p:cNvGrpSpPr>
            <a:grpSpLocks/>
          </p:cNvGrpSpPr>
          <p:nvPr/>
        </p:nvGrpSpPr>
        <p:grpSpPr bwMode="auto">
          <a:xfrm>
            <a:off x="1066800" y="4724400"/>
            <a:ext cx="6324600" cy="336550"/>
            <a:chOff x="1536" y="2880"/>
            <a:chExt cx="2736" cy="348"/>
          </a:xfrm>
        </p:grpSpPr>
        <p:sp>
          <p:nvSpPr>
            <p:cNvPr id="5142" name="Text Box 20"/>
            <p:cNvSpPr txBox="1">
              <a:spLocks noChangeArrowheads="1"/>
            </p:cNvSpPr>
            <p:nvPr/>
          </p:nvSpPr>
          <p:spPr bwMode="auto">
            <a:xfrm>
              <a:off x="2592" y="2880"/>
              <a:ext cx="1680" cy="348"/>
            </a:xfrm>
            <a:prstGeom prst="rect">
              <a:avLst/>
            </a:prstGeom>
            <a:noFill/>
            <a:ln w="9525">
              <a:noFill/>
              <a:miter lim="800000"/>
              <a:headEnd/>
              <a:tailEnd/>
            </a:ln>
          </p:spPr>
          <p:txBody>
            <a:bodyPr>
              <a:spAutoFit/>
            </a:bodyPr>
            <a:lstStyle/>
            <a:p>
              <a:pPr eaLnBrk="0" hangingPunct="0"/>
              <a:r>
                <a:rPr kumimoji="1" lang="en-US" altLang="en-US" sz="1600">
                  <a:latin typeface="Arial" charset="0"/>
                </a:rPr>
                <a:t>Fair distribution of wealth</a:t>
              </a:r>
              <a:endParaRPr kumimoji="1" lang="en-US" altLang="en-US" sz="1600"/>
            </a:p>
          </p:txBody>
        </p:sp>
        <p:sp>
          <p:nvSpPr>
            <p:cNvPr id="5143" name="Text Box 21"/>
            <p:cNvSpPr txBox="1">
              <a:spLocks noChangeArrowheads="1"/>
            </p:cNvSpPr>
            <p:nvPr/>
          </p:nvSpPr>
          <p:spPr bwMode="auto">
            <a:xfrm>
              <a:off x="1536" y="2880"/>
              <a:ext cx="960" cy="348"/>
            </a:xfrm>
            <a:prstGeom prst="rect">
              <a:avLst/>
            </a:prstGeom>
            <a:noFill/>
            <a:ln w="9525">
              <a:noFill/>
              <a:miter lim="800000"/>
              <a:headEnd/>
              <a:tailEnd/>
            </a:ln>
          </p:spPr>
          <p:txBody>
            <a:bodyPr>
              <a:spAutoFit/>
            </a:bodyPr>
            <a:lstStyle/>
            <a:p>
              <a:pPr eaLnBrk="0" hangingPunct="0">
                <a:spcBef>
                  <a:spcPct val="50000"/>
                </a:spcBef>
              </a:pPr>
              <a:r>
                <a:rPr kumimoji="1" lang="en-US" altLang="en-US" sz="1600" b="1">
                  <a:latin typeface="Arial" charset="0"/>
                </a:rPr>
                <a:t>Economic equity</a:t>
              </a:r>
              <a:endParaRPr kumimoji="1" lang="en-US" altLang="en-US" sz="1600">
                <a:latin typeface="Arial" charset="0"/>
              </a:endParaRPr>
            </a:p>
          </p:txBody>
        </p:sp>
      </p:grpSp>
      <p:grpSp>
        <p:nvGrpSpPr>
          <p:cNvPr id="8" name="Group 22"/>
          <p:cNvGrpSpPr>
            <a:grpSpLocks/>
          </p:cNvGrpSpPr>
          <p:nvPr/>
        </p:nvGrpSpPr>
        <p:grpSpPr bwMode="auto">
          <a:xfrm>
            <a:off x="990600" y="5105400"/>
            <a:ext cx="6477000" cy="825500"/>
            <a:chOff x="1536" y="2880"/>
            <a:chExt cx="2736" cy="608"/>
          </a:xfrm>
        </p:grpSpPr>
        <p:sp>
          <p:nvSpPr>
            <p:cNvPr id="5140" name="Text Box 23"/>
            <p:cNvSpPr txBox="1">
              <a:spLocks noChangeArrowheads="1"/>
            </p:cNvSpPr>
            <p:nvPr/>
          </p:nvSpPr>
          <p:spPr bwMode="auto">
            <a:xfrm>
              <a:off x="2592" y="2880"/>
              <a:ext cx="1680" cy="608"/>
            </a:xfrm>
            <a:prstGeom prst="rect">
              <a:avLst/>
            </a:prstGeom>
            <a:noFill/>
            <a:ln w="9525">
              <a:noFill/>
              <a:miter lim="800000"/>
              <a:headEnd/>
              <a:tailEnd/>
            </a:ln>
          </p:spPr>
          <p:txBody>
            <a:bodyPr>
              <a:spAutoFit/>
            </a:bodyPr>
            <a:lstStyle/>
            <a:p>
              <a:pPr eaLnBrk="0" hangingPunct="0"/>
              <a:r>
                <a:rPr kumimoji="1" lang="en-US" altLang="en-US" sz="1600">
                  <a:latin typeface="Arial" charset="0"/>
                </a:rPr>
                <a:t>Innovation leads to economic growth, and economic growth leads to a higher standard of living.</a:t>
              </a:r>
              <a:endParaRPr kumimoji="1" lang="en-US" altLang="en-US" sz="1600"/>
            </a:p>
          </p:txBody>
        </p:sp>
        <p:sp>
          <p:nvSpPr>
            <p:cNvPr id="5141" name="Text Box 24"/>
            <p:cNvSpPr txBox="1">
              <a:spLocks noChangeArrowheads="1"/>
            </p:cNvSpPr>
            <p:nvPr/>
          </p:nvSpPr>
          <p:spPr bwMode="auto">
            <a:xfrm>
              <a:off x="1536" y="2880"/>
              <a:ext cx="960" cy="428"/>
            </a:xfrm>
            <a:prstGeom prst="rect">
              <a:avLst/>
            </a:prstGeom>
            <a:noFill/>
            <a:ln w="9525">
              <a:noFill/>
              <a:miter lim="800000"/>
              <a:headEnd/>
              <a:tailEnd/>
            </a:ln>
          </p:spPr>
          <p:txBody>
            <a:bodyPr>
              <a:spAutoFit/>
            </a:bodyPr>
            <a:lstStyle/>
            <a:p>
              <a:pPr eaLnBrk="0" hangingPunct="0">
                <a:spcBef>
                  <a:spcPct val="50000"/>
                </a:spcBef>
              </a:pPr>
              <a:r>
                <a:rPr kumimoji="1" lang="en-US" altLang="en-US" sz="1600" b="1">
                  <a:latin typeface="Arial" charset="0"/>
                </a:rPr>
                <a:t>Economic growth and innovation</a:t>
              </a:r>
              <a:endParaRPr kumimoji="1" lang="en-US" altLang="en-US" sz="1600">
                <a:latin typeface="Arial" charset="0"/>
              </a:endParaRPr>
            </a:p>
          </p:txBody>
        </p:sp>
      </p:grpSp>
      <p:grpSp>
        <p:nvGrpSpPr>
          <p:cNvPr id="9" name="Group 25"/>
          <p:cNvGrpSpPr>
            <a:grpSpLocks/>
          </p:cNvGrpSpPr>
          <p:nvPr/>
        </p:nvGrpSpPr>
        <p:grpSpPr bwMode="auto">
          <a:xfrm>
            <a:off x="1066800" y="6019800"/>
            <a:ext cx="6477000" cy="336550"/>
            <a:chOff x="1536" y="2880"/>
            <a:chExt cx="2736" cy="212"/>
          </a:xfrm>
        </p:grpSpPr>
        <p:sp>
          <p:nvSpPr>
            <p:cNvPr id="5138" name="Text Box 26"/>
            <p:cNvSpPr txBox="1">
              <a:spLocks noChangeArrowheads="1"/>
            </p:cNvSpPr>
            <p:nvPr/>
          </p:nvSpPr>
          <p:spPr bwMode="auto">
            <a:xfrm>
              <a:off x="2592" y="2880"/>
              <a:ext cx="1680" cy="212"/>
            </a:xfrm>
            <a:prstGeom prst="rect">
              <a:avLst/>
            </a:prstGeom>
            <a:noFill/>
            <a:ln w="9525">
              <a:noFill/>
              <a:miter lim="800000"/>
              <a:headEnd/>
              <a:tailEnd/>
            </a:ln>
          </p:spPr>
          <p:txBody>
            <a:bodyPr>
              <a:spAutoFit/>
            </a:bodyPr>
            <a:lstStyle/>
            <a:p>
              <a:pPr eaLnBrk="0" hangingPunct="0"/>
              <a:r>
                <a:rPr kumimoji="1" lang="en-US" altLang="en-US" sz="1600">
                  <a:latin typeface="Arial" charset="0"/>
                </a:rPr>
                <a:t>Environmental protection, variety</a:t>
              </a:r>
              <a:endParaRPr kumimoji="1" lang="en-US" altLang="en-US" sz="1600"/>
            </a:p>
          </p:txBody>
        </p:sp>
        <p:sp>
          <p:nvSpPr>
            <p:cNvPr id="5139" name="Text Box 27"/>
            <p:cNvSpPr txBox="1">
              <a:spLocks noChangeArrowheads="1"/>
            </p:cNvSpPr>
            <p:nvPr/>
          </p:nvSpPr>
          <p:spPr bwMode="auto">
            <a:xfrm>
              <a:off x="1536" y="2880"/>
              <a:ext cx="960" cy="212"/>
            </a:xfrm>
            <a:prstGeom prst="rect">
              <a:avLst/>
            </a:prstGeom>
            <a:noFill/>
            <a:ln w="9525">
              <a:noFill/>
              <a:miter lim="800000"/>
              <a:headEnd/>
              <a:tailEnd/>
            </a:ln>
          </p:spPr>
          <p:txBody>
            <a:bodyPr>
              <a:spAutoFit/>
            </a:bodyPr>
            <a:lstStyle/>
            <a:p>
              <a:pPr eaLnBrk="0" hangingPunct="0">
                <a:spcBef>
                  <a:spcPct val="50000"/>
                </a:spcBef>
              </a:pPr>
              <a:r>
                <a:rPr kumimoji="1" lang="en-US" altLang="en-US" sz="1600" b="1">
                  <a:latin typeface="Arial" charset="0"/>
                </a:rPr>
                <a:t>Other goals</a:t>
              </a:r>
              <a:endParaRPr kumimoji="1" lang="en-US" altLang="en-US" sz="1600">
                <a:latin typeface="Arial" charset="0"/>
              </a:endParaRPr>
            </a:p>
          </p:txBody>
        </p:sp>
      </p:grpSp>
      <p:sp>
        <p:nvSpPr>
          <p:cNvPr id="4125" name="Rectangle 29"/>
          <p:cNvSpPr>
            <a:spLocks noChangeArrowheads="1"/>
          </p:cNvSpPr>
          <p:nvPr/>
        </p:nvSpPr>
        <p:spPr bwMode="auto">
          <a:xfrm>
            <a:off x="0" y="533400"/>
            <a:ext cx="9144000" cy="1155964"/>
          </a:xfrm>
          <a:prstGeom prst="rect">
            <a:avLst/>
          </a:prstGeom>
          <a:noFill/>
          <a:ln w="9525">
            <a:noFill/>
            <a:miter lim="800000"/>
            <a:headEnd/>
            <a:tailEnd/>
          </a:ln>
          <a:effectLst/>
        </p:spPr>
        <p:txBody>
          <a:bodyPr/>
          <a:lstStyle/>
          <a:p>
            <a:pPr marL="342900" indent="-342900" algn="ctr">
              <a:spcBef>
                <a:spcPct val="20000"/>
              </a:spcBef>
              <a:defRPr/>
            </a:pPr>
            <a:r>
              <a:rPr lang="en-US" altLang="en-US" b="1" dirty="0">
                <a:effectLst>
                  <a:outerShdw blurRad="38100" dist="38100" dir="2700000" algn="tl">
                    <a:srgbClr val="FFFFFF"/>
                  </a:outerShdw>
                </a:effectLst>
                <a:latin typeface="+mn-lt"/>
              </a:rPr>
              <a:t>Societies answer the three economic questions </a:t>
            </a:r>
            <a:endParaRPr lang="en-US" altLang="en-US" b="1" dirty="0" smtClean="0">
              <a:effectLst>
                <a:outerShdw blurRad="38100" dist="38100" dir="2700000" algn="tl">
                  <a:srgbClr val="FFFFFF"/>
                </a:outerShdw>
              </a:effectLst>
              <a:latin typeface="+mn-lt"/>
            </a:endParaRPr>
          </a:p>
          <a:p>
            <a:pPr marL="342900" indent="-342900" algn="ctr">
              <a:spcBef>
                <a:spcPct val="20000"/>
              </a:spcBef>
              <a:defRPr/>
            </a:pPr>
            <a:r>
              <a:rPr lang="en-US" altLang="en-US" b="1" dirty="0" smtClean="0">
                <a:effectLst>
                  <a:outerShdw blurRad="38100" dist="38100" dir="2700000" algn="tl">
                    <a:srgbClr val="FFFFFF"/>
                  </a:outerShdw>
                </a:effectLst>
                <a:latin typeface="+mn-lt"/>
              </a:rPr>
              <a:t>based </a:t>
            </a:r>
            <a:r>
              <a:rPr lang="en-US" altLang="en-US" b="1" dirty="0">
                <a:effectLst>
                  <a:outerShdw blurRad="38100" dist="38100" dir="2700000" algn="tl">
                    <a:srgbClr val="FFFFFF"/>
                  </a:outerShdw>
                </a:effectLst>
                <a:latin typeface="+mn-lt"/>
              </a:rPr>
              <a:t>on their goals and values.</a:t>
            </a:r>
          </a:p>
        </p:txBody>
      </p:sp>
      <p:sp>
        <p:nvSpPr>
          <p:cNvPr id="10" name="Rectangle 9"/>
          <p:cNvSpPr/>
          <p:nvPr/>
        </p:nvSpPr>
        <p:spPr>
          <a:xfrm>
            <a:off x="4686300" y="4207"/>
            <a:ext cx="3314700" cy="584775"/>
          </a:xfrm>
          <a:prstGeom prst="rect">
            <a:avLst/>
          </a:prstGeom>
        </p:spPr>
        <p:txBody>
          <a:bodyPr wrap="square">
            <a:spAutoFit/>
          </a:bodyPr>
          <a:lstStyle/>
          <a:p>
            <a:pPr algn="ctr"/>
            <a:r>
              <a:rPr lang="en-US" altLang="en-US" sz="3200" dirty="0">
                <a:solidFill>
                  <a:schemeClr val="bg1"/>
                </a:solidFill>
                <a:latin typeface="Script MT Bold" pitchFamily="66" charset="0"/>
              </a:rPr>
              <a:t>Economic Goals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25">
                                            <p:txEl>
                                              <p:pRg st="0" end="0"/>
                                            </p:txEl>
                                          </p:spTgt>
                                        </p:tgtEl>
                                        <p:attrNameLst>
                                          <p:attrName>style.visibility</p:attrName>
                                        </p:attrNameLst>
                                      </p:cBhvr>
                                      <p:to>
                                        <p:strVal val="visible"/>
                                      </p:to>
                                    </p:set>
                                    <p:animEffect transition="in" filter="dissolve">
                                      <p:cBhvr>
                                        <p:cTn id="7" dur="500"/>
                                        <p:tgtEl>
                                          <p:spTgt spid="41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25">
                                            <p:txEl>
                                              <p:pRg st="1" end="1"/>
                                            </p:txEl>
                                          </p:spTgt>
                                        </p:tgtEl>
                                        <p:attrNameLst>
                                          <p:attrName>style.visibility</p:attrName>
                                        </p:attrNameLst>
                                      </p:cBhvr>
                                      <p:to>
                                        <p:strVal val="visible"/>
                                      </p:to>
                                    </p:set>
                                    <p:animEffect transition="in" filter="dissolve">
                                      <p:cBhvr>
                                        <p:cTn id="12" dur="500"/>
                                        <p:tgtEl>
                                          <p:spTgt spid="412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ssolv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left)">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dissolve">
                                      <p:cBhvr>
                                        <p:cTn id="5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25" grpId="0" build="p" bldLvl="2"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0" y="685800"/>
            <a:ext cx="9144000" cy="914400"/>
          </a:xfrm>
          <a:prstGeom prst="rect">
            <a:avLst/>
          </a:prstGeom>
          <a:noFill/>
          <a:ln w="9525">
            <a:noFill/>
            <a:miter lim="800000"/>
            <a:headEnd/>
            <a:tailEnd/>
          </a:ln>
          <a:effectLst/>
        </p:spPr>
        <p:txBody>
          <a:bodyPr lIns="457200" tIns="91440" rIns="457200" bIns="91440" anchor="ctr">
            <a:spAutoFit/>
          </a:bodyPr>
          <a:lstStyle/>
          <a:p>
            <a:pPr lvl="1" algn="ctr" eaLnBrk="0" hangingPunct="0">
              <a:spcBef>
                <a:spcPct val="50000"/>
              </a:spcBef>
              <a:defRPr/>
            </a:pPr>
            <a:r>
              <a:rPr lang="en-US" altLang="en-US" b="1" i="1" dirty="0">
                <a:effectLst>
                  <a:outerShdw blurRad="38100" dist="38100" dir="2700000" algn="tl">
                    <a:srgbClr val="FFFFFF"/>
                  </a:outerShdw>
                </a:effectLst>
                <a:latin typeface="Arial" charset="0"/>
              </a:rPr>
              <a:t>An economic system is the method used by a society to produce and distribute goods and services.</a:t>
            </a:r>
          </a:p>
        </p:txBody>
      </p:sp>
      <p:sp>
        <p:nvSpPr>
          <p:cNvPr id="6148" name="Rectangle 5"/>
          <p:cNvSpPr>
            <a:spLocks noChangeArrowheads="1"/>
          </p:cNvSpPr>
          <p:nvPr/>
        </p:nvSpPr>
        <p:spPr bwMode="auto">
          <a:xfrm>
            <a:off x="4267200" y="-29849"/>
            <a:ext cx="4191000" cy="694967"/>
          </a:xfrm>
          <a:prstGeom prst="rect">
            <a:avLst/>
          </a:prstGeom>
          <a:noFill/>
          <a:ln w="9525">
            <a:noFill/>
            <a:miter lim="800000"/>
            <a:headEnd/>
            <a:tailEnd/>
          </a:ln>
        </p:spPr>
        <p:txBody>
          <a:bodyPr anchor="ctr"/>
          <a:lstStyle/>
          <a:p>
            <a:pPr algn="ctr"/>
            <a:r>
              <a:rPr lang="en-US" altLang="en-US" sz="2800" dirty="0" smtClean="0">
                <a:solidFill>
                  <a:schemeClr val="bg1"/>
                </a:solidFill>
                <a:latin typeface="+mn-lt"/>
              </a:rPr>
              <a:t>4Economic </a:t>
            </a:r>
            <a:r>
              <a:rPr lang="en-US" altLang="en-US" sz="2800" dirty="0">
                <a:solidFill>
                  <a:schemeClr val="bg1"/>
                </a:solidFill>
                <a:latin typeface="+mn-lt"/>
              </a:rPr>
              <a:t>Systems</a:t>
            </a:r>
          </a:p>
        </p:txBody>
      </p:sp>
      <p:sp>
        <p:nvSpPr>
          <p:cNvPr id="5126" name="Text Box 6"/>
          <p:cNvSpPr txBox="1">
            <a:spLocks noChangeArrowheads="1"/>
          </p:cNvSpPr>
          <p:nvPr/>
        </p:nvSpPr>
        <p:spPr bwMode="auto">
          <a:xfrm>
            <a:off x="685800" y="1676400"/>
            <a:ext cx="3978275" cy="4656138"/>
          </a:xfrm>
          <a:prstGeom prst="rect">
            <a:avLst/>
          </a:prstGeom>
          <a:solidFill>
            <a:srgbClr val="99CC00">
              <a:alpha val="50195"/>
            </a:srgbClr>
          </a:solidFill>
          <a:ln w="9525">
            <a:noFill/>
            <a:miter lim="800000"/>
            <a:headEnd/>
            <a:tailEnd/>
          </a:ln>
        </p:spPr>
        <p:txBody>
          <a:bodyPr>
            <a:spAutoFit/>
          </a:bodyPr>
          <a:lstStyle/>
          <a:p>
            <a:pPr eaLnBrk="0" hangingPunct="0">
              <a:spcBef>
                <a:spcPct val="50000"/>
              </a:spcBef>
            </a:pPr>
            <a:r>
              <a:rPr kumimoji="1" lang="en-US" altLang="en-US" b="1" dirty="0">
                <a:solidFill>
                  <a:srgbClr val="800000"/>
                </a:solidFill>
                <a:latin typeface="Arial" charset="0"/>
                <a:cs typeface="Times" charset="0"/>
              </a:rPr>
              <a:t>Traditional economies</a:t>
            </a:r>
            <a:r>
              <a:rPr kumimoji="1" lang="en-US" altLang="en-US" dirty="0">
                <a:solidFill>
                  <a:srgbClr val="800000"/>
                </a:solidFill>
                <a:latin typeface="Arial" charset="0"/>
                <a:cs typeface="Times" charset="0"/>
              </a:rPr>
              <a:t> </a:t>
            </a:r>
            <a:r>
              <a:rPr kumimoji="1" lang="en-US" altLang="en-US" dirty="0">
                <a:latin typeface="Arial" charset="0"/>
                <a:cs typeface="Times" charset="0"/>
              </a:rPr>
              <a:t>rely on habit, custom, or ritual to decide what to produce, how to produce it, and to whom to distribute it.</a:t>
            </a:r>
          </a:p>
          <a:p>
            <a:pPr eaLnBrk="0" hangingPunct="0">
              <a:spcBef>
                <a:spcPct val="50000"/>
              </a:spcBef>
            </a:pPr>
            <a:r>
              <a:rPr kumimoji="1" lang="en-US" altLang="en-US" dirty="0">
                <a:latin typeface="Arial" charset="0"/>
                <a:cs typeface="Times" charset="0"/>
              </a:rPr>
              <a:t>In a </a:t>
            </a:r>
            <a:r>
              <a:rPr kumimoji="1" lang="en-US" altLang="en-US" b="1" dirty="0">
                <a:solidFill>
                  <a:srgbClr val="800000"/>
                </a:solidFill>
                <a:latin typeface="Arial" charset="0"/>
                <a:cs typeface="Times" charset="0"/>
              </a:rPr>
              <a:t>centrally planned economy</a:t>
            </a:r>
            <a:r>
              <a:rPr kumimoji="1" lang="en-US" altLang="en-US" dirty="0">
                <a:latin typeface="Arial" charset="0"/>
                <a:cs typeface="Times" charset="0"/>
              </a:rPr>
              <a:t> the central government makes all decisions about the production and consumption of goods and services.</a:t>
            </a:r>
            <a:r>
              <a:rPr kumimoji="1" lang="en-US" altLang="en-US" sz="2000" dirty="0">
                <a:latin typeface="Arial" charset="0"/>
                <a:cs typeface="Times" charset="0"/>
              </a:rPr>
              <a:t> </a:t>
            </a:r>
          </a:p>
        </p:txBody>
      </p:sp>
      <p:sp>
        <p:nvSpPr>
          <p:cNvPr id="5127" name="Text Box 7"/>
          <p:cNvSpPr txBox="1">
            <a:spLocks noChangeArrowheads="1"/>
          </p:cNvSpPr>
          <p:nvPr/>
        </p:nvSpPr>
        <p:spPr bwMode="auto">
          <a:xfrm>
            <a:off x="4740275" y="2447925"/>
            <a:ext cx="3978275" cy="3560763"/>
          </a:xfrm>
          <a:prstGeom prst="rect">
            <a:avLst/>
          </a:prstGeom>
          <a:solidFill>
            <a:srgbClr val="FFFFCC">
              <a:alpha val="50195"/>
            </a:srgbClr>
          </a:solidFill>
          <a:ln w="9525">
            <a:noFill/>
            <a:miter lim="800000"/>
            <a:headEnd/>
            <a:tailEnd/>
          </a:ln>
        </p:spPr>
        <p:txBody>
          <a:bodyPr>
            <a:spAutoFit/>
          </a:bodyPr>
          <a:lstStyle/>
          <a:p>
            <a:pPr eaLnBrk="0" hangingPunct="0"/>
            <a:r>
              <a:rPr kumimoji="1" lang="en-US" altLang="en-US">
                <a:latin typeface="Arial" charset="0"/>
                <a:cs typeface="Times" charset="0"/>
              </a:rPr>
              <a:t>In a </a:t>
            </a:r>
            <a:r>
              <a:rPr kumimoji="1" lang="en-US" altLang="en-US" b="1">
                <a:solidFill>
                  <a:srgbClr val="800000"/>
                </a:solidFill>
                <a:latin typeface="Arial" charset="0"/>
                <a:cs typeface="Times" charset="0"/>
              </a:rPr>
              <a:t>market economy</a:t>
            </a:r>
            <a:r>
              <a:rPr kumimoji="1" lang="en-US" altLang="en-US" b="1">
                <a:latin typeface="Arial" charset="0"/>
                <a:cs typeface="Times" charset="0"/>
              </a:rPr>
              <a:t> </a:t>
            </a:r>
            <a:r>
              <a:rPr kumimoji="1" lang="en-US" altLang="en-US">
                <a:latin typeface="Arial" charset="0"/>
                <a:cs typeface="Times" charset="0"/>
              </a:rPr>
              <a:t>economic decisions are made by individuals and are based on exchange, or trade.	</a:t>
            </a:r>
          </a:p>
          <a:p>
            <a:pPr eaLnBrk="0" hangingPunct="0">
              <a:spcBef>
                <a:spcPct val="50000"/>
              </a:spcBef>
            </a:pPr>
            <a:r>
              <a:rPr kumimoji="1" lang="en-US" altLang="en-US" b="1">
                <a:solidFill>
                  <a:srgbClr val="800000"/>
                </a:solidFill>
                <a:latin typeface="Arial" charset="0"/>
                <a:cs typeface="Times" charset="0"/>
              </a:rPr>
              <a:t>Mixed economies</a:t>
            </a:r>
            <a:r>
              <a:rPr kumimoji="1" lang="en-US" altLang="en-US" b="1">
                <a:solidFill>
                  <a:srgbClr val="FF0000"/>
                </a:solidFill>
                <a:latin typeface="Arial" charset="0"/>
                <a:cs typeface="Times" charset="0"/>
              </a:rPr>
              <a:t> </a:t>
            </a:r>
            <a:r>
              <a:rPr kumimoji="1" lang="en-US" altLang="en-US">
                <a:latin typeface="Arial" charset="0"/>
                <a:cs typeface="Times" charset="0"/>
              </a:rPr>
              <a:t>are systems that combine the free market with limited government intervention.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500" fill="hold"/>
                                        <p:tgtEl>
                                          <p:spTgt spid="5124"/>
                                        </p:tgtEl>
                                        <p:attrNameLst>
                                          <p:attrName>ppt_w</p:attrName>
                                        </p:attrNameLst>
                                      </p:cBhvr>
                                      <p:tavLst>
                                        <p:tav tm="0">
                                          <p:val>
                                            <p:strVal val="2/3*#ppt_w"/>
                                          </p:val>
                                        </p:tav>
                                        <p:tav tm="100000">
                                          <p:val>
                                            <p:strVal val="#ppt_w"/>
                                          </p:val>
                                        </p:tav>
                                      </p:tavLst>
                                    </p:anim>
                                    <p:anim calcmode="lin" valueType="num">
                                      <p:cBhvr>
                                        <p:cTn id="8" dur="500" fill="hold"/>
                                        <p:tgtEl>
                                          <p:spTgt spid="5124"/>
                                        </p:tgtEl>
                                        <p:attrNameLst>
                                          <p:attrName>ppt_h</p:attrName>
                                        </p:attrNameLst>
                                      </p:cBhvr>
                                      <p:tavLst>
                                        <p:tav tm="0">
                                          <p:val>
                                            <p:strVal val="2/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126">
                                            <p:bg/>
                                          </p:spTgt>
                                        </p:tgtEl>
                                        <p:attrNameLst>
                                          <p:attrName>style.visibility</p:attrName>
                                        </p:attrNameLst>
                                      </p:cBhvr>
                                      <p:to>
                                        <p:strVal val="visible"/>
                                      </p:to>
                                    </p:set>
                                    <p:animEffect transition="in" filter="dissolve">
                                      <p:cBhvr>
                                        <p:cTn id="13" dur="500"/>
                                        <p:tgtEl>
                                          <p:spTgt spid="5126">
                                            <p:bg/>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5126">
                                            <p:txEl>
                                              <p:pRg st="0" end="0"/>
                                            </p:txEl>
                                          </p:spTgt>
                                        </p:tgtEl>
                                        <p:attrNameLst>
                                          <p:attrName>style.visibility</p:attrName>
                                        </p:attrNameLst>
                                      </p:cBhvr>
                                      <p:to>
                                        <p:strVal val="visible"/>
                                      </p:to>
                                    </p:set>
                                    <p:animEffect transition="in" filter="dissolve">
                                      <p:cBhvr>
                                        <p:cTn id="18" dur="500"/>
                                        <p:tgtEl>
                                          <p:spTgt spid="512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5126">
                                            <p:txEl>
                                              <p:pRg st="1" end="1"/>
                                            </p:txEl>
                                          </p:spTgt>
                                        </p:tgtEl>
                                        <p:attrNameLst>
                                          <p:attrName>style.visibility</p:attrName>
                                        </p:attrNameLst>
                                      </p:cBhvr>
                                      <p:to>
                                        <p:strVal val="visible"/>
                                      </p:to>
                                    </p:set>
                                    <p:animEffect transition="in" filter="dissolve">
                                      <p:cBhvr>
                                        <p:cTn id="23" dur="500"/>
                                        <p:tgtEl>
                                          <p:spTgt spid="5126">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5127">
                                            <p:bg/>
                                          </p:spTgt>
                                        </p:tgtEl>
                                        <p:attrNameLst>
                                          <p:attrName>style.visibility</p:attrName>
                                        </p:attrNameLst>
                                      </p:cBhvr>
                                      <p:to>
                                        <p:strVal val="visible"/>
                                      </p:to>
                                    </p:set>
                                    <p:animEffect transition="in" filter="dissolve">
                                      <p:cBhvr>
                                        <p:cTn id="28" dur="500"/>
                                        <p:tgtEl>
                                          <p:spTgt spid="5127">
                                            <p:bg/>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5127">
                                            <p:txEl>
                                              <p:pRg st="0" end="0"/>
                                            </p:txEl>
                                          </p:spTgt>
                                        </p:tgtEl>
                                        <p:attrNameLst>
                                          <p:attrName>style.visibility</p:attrName>
                                        </p:attrNameLst>
                                      </p:cBhvr>
                                      <p:to>
                                        <p:strVal val="visible"/>
                                      </p:to>
                                    </p:set>
                                    <p:animEffect transition="in" filter="dissolve">
                                      <p:cBhvr>
                                        <p:cTn id="33" dur="500"/>
                                        <p:tgtEl>
                                          <p:spTgt spid="5127">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5127">
                                            <p:txEl>
                                              <p:pRg st="1" end="1"/>
                                            </p:txEl>
                                          </p:spTgt>
                                        </p:tgtEl>
                                        <p:attrNameLst>
                                          <p:attrName>style.visibility</p:attrName>
                                        </p:attrNameLst>
                                      </p:cBhvr>
                                      <p:to>
                                        <p:strVal val="visible"/>
                                      </p:to>
                                    </p:set>
                                    <p:animEffect transition="in" filter="dissolve">
                                      <p:cBhvr>
                                        <p:cTn id="38" dur="500"/>
                                        <p:tgtEl>
                                          <p:spTgt spid="51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utoUpdateAnimBg="0"/>
      <p:bldP spid="5126" grpId="0" build="p" animBg="1" autoUpdateAnimBg="0"/>
      <p:bldP spid="5127" grpId="0" build="p"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solidFill>
            <a:schemeClr val="bg1">
              <a:lumMod val="95000"/>
              <a:alpha val="50195"/>
            </a:schemeClr>
          </a:solidFill>
        </p:spPr>
        <p:txBody>
          <a:bodyPr>
            <a:normAutofit fontScale="90000"/>
          </a:bodyPr>
          <a:lstStyle/>
          <a:p>
            <a:pPr eaLnBrk="1" hangingPunct="1"/>
            <a:r>
              <a:rPr lang="en-US" smtClean="0"/>
              <a:t>Comparing Economic Systems</a:t>
            </a:r>
          </a:p>
        </p:txBody>
      </p:sp>
      <p:sp>
        <p:nvSpPr>
          <p:cNvPr id="7172" name="Rectangle 3"/>
          <p:cNvSpPr>
            <a:spLocks noGrp="1" noChangeArrowheads="1"/>
          </p:cNvSpPr>
          <p:nvPr>
            <p:ph sz="quarter" idx="13"/>
          </p:nvPr>
        </p:nvSpPr>
        <p:spPr/>
        <p:txBody>
          <a:bodyPr/>
          <a:lstStyle/>
          <a:p>
            <a:pPr eaLnBrk="1" hangingPunct="1">
              <a:buFontTx/>
              <a:buNone/>
            </a:pPr>
            <a:r>
              <a:rPr lang="en-US" u="sng" smtClean="0"/>
              <a:t>Economic System</a:t>
            </a:r>
          </a:p>
          <a:p>
            <a:pPr eaLnBrk="1" hangingPunct="1">
              <a:buFontTx/>
              <a:buNone/>
            </a:pPr>
            <a:endParaRPr lang="en-US" u="sng" smtClean="0"/>
          </a:p>
          <a:p>
            <a:pPr eaLnBrk="1" hangingPunct="1"/>
            <a:r>
              <a:rPr lang="en-US" smtClean="0"/>
              <a:t>Traditional </a:t>
            </a:r>
          </a:p>
          <a:p>
            <a:pPr eaLnBrk="1" hangingPunct="1"/>
            <a:r>
              <a:rPr lang="en-US" smtClean="0"/>
              <a:t>Market </a:t>
            </a:r>
          </a:p>
          <a:p>
            <a:pPr eaLnBrk="1" hangingPunct="1"/>
            <a:r>
              <a:rPr lang="en-US" smtClean="0"/>
              <a:t>Centrally Planned</a:t>
            </a:r>
          </a:p>
          <a:p>
            <a:pPr eaLnBrk="1" hangingPunct="1"/>
            <a:r>
              <a:rPr lang="en-US" smtClean="0"/>
              <a:t>Mixed</a:t>
            </a:r>
          </a:p>
        </p:txBody>
      </p:sp>
      <p:sp>
        <p:nvSpPr>
          <p:cNvPr id="7173" name="Rectangle 4"/>
          <p:cNvSpPr>
            <a:spLocks noGrp="1" noChangeArrowheads="1"/>
          </p:cNvSpPr>
          <p:nvPr>
            <p:ph sz="quarter" idx="14"/>
          </p:nvPr>
        </p:nvSpPr>
        <p:spPr/>
        <p:txBody>
          <a:bodyPr>
            <a:normAutofit fontScale="92500"/>
          </a:bodyPr>
          <a:lstStyle/>
          <a:p>
            <a:pPr eaLnBrk="1" hangingPunct="1">
              <a:buFontTx/>
              <a:buNone/>
            </a:pPr>
            <a:r>
              <a:rPr lang="en-US" u="sng" smtClean="0"/>
              <a:t>Who answers the 3 ?’s</a:t>
            </a:r>
          </a:p>
          <a:p>
            <a:pPr eaLnBrk="1" hangingPunct="1">
              <a:buFontTx/>
              <a:buNone/>
            </a:pPr>
            <a:endParaRPr lang="en-US" u="sng" smtClean="0"/>
          </a:p>
          <a:p>
            <a:pPr eaLnBrk="1" hangingPunct="1"/>
            <a:r>
              <a:rPr lang="en-US" smtClean="0"/>
              <a:t>Custom</a:t>
            </a:r>
          </a:p>
          <a:p>
            <a:pPr eaLnBrk="1" hangingPunct="1"/>
            <a:r>
              <a:rPr lang="en-US" smtClean="0"/>
              <a:t>Individuals</a:t>
            </a:r>
          </a:p>
          <a:p>
            <a:pPr eaLnBrk="1" hangingPunct="1"/>
            <a:r>
              <a:rPr lang="en-US" smtClean="0"/>
              <a:t>Central Government</a:t>
            </a:r>
          </a:p>
          <a:p>
            <a:pPr eaLnBrk="1" hangingPunct="1"/>
            <a:r>
              <a:rPr lang="en-US" smtClean="0"/>
              <a:t>Individuals with some government involvement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0" y="1041380"/>
            <a:ext cx="9144000" cy="1908215"/>
          </a:xfrm>
          <a:prstGeom prst="rect">
            <a:avLst/>
          </a:prstGeom>
          <a:noFill/>
          <a:ln w="9525">
            <a:noFill/>
            <a:miter lim="800000"/>
            <a:headEnd/>
            <a:tailEnd/>
          </a:ln>
        </p:spPr>
        <p:txBody>
          <a:bodyPr lIns="457200" tIns="91440" rIns="457200" bIns="91440" anchor="ctr">
            <a:spAutoFit/>
          </a:bodyPr>
          <a:lstStyle/>
          <a:p>
            <a:pPr algn="ctr">
              <a:spcBef>
                <a:spcPct val="50000"/>
              </a:spcBef>
            </a:pPr>
            <a:r>
              <a:rPr lang="en-US" altLang="en-US" sz="2800" b="1" i="1" dirty="0">
                <a:latin typeface="+mn-lt"/>
              </a:rPr>
              <a:t>Why do markets exist?</a:t>
            </a:r>
            <a:r>
              <a:rPr lang="en-US" altLang="en-US" sz="2800" i="1" dirty="0">
                <a:latin typeface="+mn-lt"/>
              </a:rPr>
              <a:t>                                    </a:t>
            </a:r>
            <a:r>
              <a:rPr lang="en-US" altLang="en-US" sz="2800" dirty="0">
                <a:latin typeface="+mn-lt"/>
              </a:rPr>
              <a:t>Markets exist because none of us produces </a:t>
            </a:r>
            <a:br>
              <a:rPr lang="en-US" altLang="en-US" sz="2800" dirty="0">
                <a:latin typeface="+mn-lt"/>
              </a:rPr>
            </a:br>
            <a:r>
              <a:rPr lang="en-US" altLang="en-US" sz="2800" dirty="0">
                <a:latin typeface="+mn-lt"/>
              </a:rPr>
              <a:t>all the goods and services we require to satisfy our needs and wants.</a:t>
            </a:r>
          </a:p>
        </p:txBody>
      </p:sp>
      <p:sp>
        <p:nvSpPr>
          <p:cNvPr id="11269" name="Text Box 5"/>
          <p:cNvSpPr txBox="1">
            <a:spLocks noChangeArrowheads="1"/>
          </p:cNvSpPr>
          <p:nvPr/>
        </p:nvSpPr>
        <p:spPr bwMode="auto">
          <a:xfrm>
            <a:off x="228600" y="3475434"/>
            <a:ext cx="8686800" cy="3077766"/>
          </a:xfrm>
          <a:prstGeom prst="rect">
            <a:avLst/>
          </a:prstGeom>
          <a:solidFill>
            <a:schemeClr val="bg1">
              <a:lumMod val="95000"/>
            </a:schemeClr>
          </a:solidFill>
          <a:ln>
            <a:headEnd/>
            <a:tailEnd/>
          </a:ln>
        </p:spPr>
        <p:style>
          <a:lnRef idx="3">
            <a:schemeClr val="lt1"/>
          </a:lnRef>
          <a:fillRef idx="1">
            <a:schemeClr val="accent5"/>
          </a:fillRef>
          <a:effectRef idx="1">
            <a:schemeClr val="accent5"/>
          </a:effectRef>
          <a:fontRef idx="minor">
            <a:schemeClr val="lt1"/>
          </a:fontRef>
        </p:style>
        <p:txBody>
          <a:bodyPr wrap="square">
            <a:spAutoFit/>
          </a:bodyPr>
          <a:lstStyle/>
          <a:p>
            <a:pPr eaLnBrk="0" hangingPunct="0">
              <a:spcBef>
                <a:spcPct val="50000"/>
              </a:spcBef>
              <a:defRPr/>
            </a:pPr>
            <a:r>
              <a:rPr kumimoji="1" lang="en-US" altLang="en-US" sz="3200" dirty="0">
                <a:solidFill>
                  <a:schemeClr val="tx1"/>
                </a:solidFill>
                <a:cs typeface="Times" charset="0"/>
              </a:rPr>
              <a:t>A </a:t>
            </a:r>
            <a:r>
              <a:rPr kumimoji="1" lang="en-US" altLang="en-US" sz="3200" b="1" dirty="0">
                <a:solidFill>
                  <a:schemeClr val="tx1"/>
                </a:solidFill>
                <a:cs typeface="Times" charset="0"/>
              </a:rPr>
              <a:t>market</a:t>
            </a:r>
            <a:r>
              <a:rPr kumimoji="1" lang="en-US" altLang="en-US" sz="3200" dirty="0">
                <a:solidFill>
                  <a:schemeClr val="tx1"/>
                </a:solidFill>
                <a:cs typeface="Times" charset="0"/>
              </a:rPr>
              <a:t> is an arrangement that allows buyers and sellers to exchange goods and services</a:t>
            </a:r>
            <a:r>
              <a:rPr kumimoji="1" lang="en-US" altLang="en-US" sz="2800" dirty="0">
                <a:solidFill>
                  <a:schemeClr val="tx1"/>
                </a:solidFill>
                <a:cs typeface="Times" charset="0"/>
              </a:rPr>
              <a:t>.</a:t>
            </a:r>
          </a:p>
          <a:p>
            <a:pPr eaLnBrk="0" hangingPunct="0">
              <a:spcBef>
                <a:spcPct val="50000"/>
              </a:spcBef>
              <a:defRPr/>
            </a:pPr>
            <a:r>
              <a:rPr kumimoji="1" lang="en-US" altLang="en-US" sz="2800" b="1" dirty="0">
                <a:solidFill>
                  <a:schemeClr val="tx1"/>
                </a:solidFill>
                <a:cs typeface="Times" charset="0"/>
              </a:rPr>
              <a:t>Specialization</a:t>
            </a:r>
            <a:r>
              <a:rPr kumimoji="1" lang="en-US" altLang="en-US" sz="2800" dirty="0">
                <a:solidFill>
                  <a:schemeClr val="tx1"/>
                </a:solidFill>
                <a:cs typeface="Times" charset="0"/>
              </a:rPr>
              <a:t> is the concentration of the productive efforts of individuals and firms on a limited number of activities.  </a:t>
            </a:r>
          </a:p>
        </p:txBody>
      </p:sp>
      <p:sp>
        <p:nvSpPr>
          <p:cNvPr id="11271" name="Rectangle 7"/>
          <p:cNvSpPr>
            <a:spLocks noChangeArrowheads="1"/>
          </p:cNvSpPr>
          <p:nvPr/>
        </p:nvSpPr>
        <p:spPr bwMode="auto">
          <a:xfrm>
            <a:off x="0" y="0"/>
            <a:ext cx="9144000" cy="720725"/>
          </a:xfrm>
          <a:prstGeom prst="rect">
            <a:avLst/>
          </a:prstGeom>
          <a:solidFill>
            <a:schemeClr val="accent3">
              <a:lumMod val="50000"/>
            </a:schemeClr>
          </a:solidFill>
          <a:ln>
            <a:headEnd/>
            <a:tailEnd/>
          </a:ln>
        </p:spPr>
        <p:style>
          <a:lnRef idx="3">
            <a:schemeClr val="lt1"/>
          </a:lnRef>
          <a:fillRef idx="1">
            <a:schemeClr val="accent5"/>
          </a:fillRef>
          <a:effectRef idx="1">
            <a:schemeClr val="accent5"/>
          </a:effectRef>
          <a:fontRef idx="minor">
            <a:schemeClr val="lt1"/>
          </a:fontRef>
        </p:style>
        <p:txBody>
          <a:bodyPr anchor="ctr"/>
          <a:lstStyle/>
          <a:p>
            <a:pPr>
              <a:defRPr/>
            </a:pPr>
            <a:r>
              <a:rPr lang="en-US" altLang="en-US" sz="3200" dirty="0">
                <a:solidFill>
                  <a:schemeClr val="bg1"/>
                </a:solidFill>
              </a:rPr>
              <a:t>The Free Market System (a.k.a. Capitalism)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71"/>
                                        </p:tgtEl>
                                        <p:attrNameLst>
                                          <p:attrName>style.visibility</p:attrName>
                                        </p:attrNameLst>
                                      </p:cBhvr>
                                      <p:to>
                                        <p:strVal val="visible"/>
                                      </p:to>
                                    </p:set>
                                    <p:anim calcmode="lin" valueType="num">
                                      <p:cBhvr additive="base">
                                        <p:cTn id="7" dur="500" fill="hold"/>
                                        <p:tgtEl>
                                          <p:spTgt spid="11271"/>
                                        </p:tgtEl>
                                        <p:attrNameLst>
                                          <p:attrName>ppt_x</p:attrName>
                                        </p:attrNameLst>
                                      </p:cBhvr>
                                      <p:tavLst>
                                        <p:tav tm="0">
                                          <p:val>
                                            <p:strVal val="0-#ppt_w/2"/>
                                          </p:val>
                                        </p:tav>
                                        <p:tav tm="100000">
                                          <p:val>
                                            <p:strVal val="#ppt_x"/>
                                          </p:val>
                                        </p:tav>
                                      </p:tavLst>
                                    </p:anim>
                                    <p:anim calcmode="lin" valueType="num">
                                      <p:cBhvr additive="base">
                                        <p:cTn id="8" dur="500" fill="hold"/>
                                        <p:tgtEl>
                                          <p:spTgt spid="112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11268">
                                            <p:txEl>
                                              <p:pRg st="0" end="0"/>
                                            </p:txEl>
                                          </p:spTgt>
                                        </p:tgtEl>
                                        <p:attrNameLst>
                                          <p:attrName>style.visibility</p:attrName>
                                        </p:attrNameLst>
                                      </p:cBhvr>
                                      <p:to>
                                        <p:strVal val="visible"/>
                                      </p:to>
                                    </p:set>
                                    <p:anim calcmode="lin" valueType="num">
                                      <p:cBhvr>
                                        <p:cTn id="13" dur="500" fill="hold"/>
                                        <p:tgtEl>
                                          <p:spTgt spid="11268">
                                            <p:txEl>
                                              <p:pRg st="0" end="0"/>
                                            </p:txEl>
                                          </p:spTgt>
                                        </p:tgtEl>
                                        <p:attrNameLst>
                                          <p:attrName>ppt_w</p:attrName>
                                        </p:attrNameLst>
                                      </p:cBhvr>
                                      <p:tavLst>
                                        <p:tav tm="0">
                                          <p:val>
                                            <p:strVal val="2/3*#ppt_w"/>
                                          </p:val>
                                        </p:tav>
                                        <p:tav tm="100000">
                                          <p:val>
                                            <p:strVal val="#ppt_w"/>
                                          </p:val>
                                        </p:tav>
                                      </p:tavLst>
                                    </p:anim>
                                    <p:anim calcmode="lin" valueType="num">
                                      <p:cBhvr>
                                        <p:cTn id="14" dur="500" fill="hold"/>
                                        <p:tgtEl>
                                          <p:spTgt spid="11268">
                                            <p:txEl>
                                              <p:pRg st="0" end="0"/>
                                            </p:txEl>
                                          </p:spTgt>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1269"/>
                                        </p:tgtEl>
                                        <p:attrNameLst>
                                          <p:attrName>style.visibility</p:attrName>
                                        </p:attrNameLst>
                                      </p:cBhvr>
                                      <p:to>
                                        <p:strVal val="visible"/>
                                      </p:to>
                                    </p:set>
                                    <p:animEffect transition="in" filter="dissolve">
                                      <p:cBhvr>
                                        <p:cTn id="19"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uild="p" bldLvl="2" autoUpdateAnimBg="0"/>
      <p:bldP spid="11269" grpId="0" animBg="1" autoUpdateAnimBg="0"/>
      <p:bldP spid="11271"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533400" y="200025"/>
            <a:ext cx="8610600" cy="819150"/>
          </a:xfrm>
          <a:solidFill>
            <a:schemeClr val="bg1">
              <a:lumMod val="95000"/>
              <a:alpha val="50195"/>
            </a:schemeClr>
          </a:solidFill>
          <a:ln w="57150">
            <a:solidFill>
              <a:srgbClr val="3366FF"/>
            </a:solidFill>
          </a:ln>
        </p:spPr>
        <p:txBody>
          <a:bodyPr>
            <a:spAutoFit/>
          </a:bodyPr>
          <a:lstStyle/>
          <a:p>
            <a:pPr eaLnBrk="1" hangingPunct="1"/>
            <a:r>
              <a:rPr lang="en-US" dirty="0" smtClean="0"/>
              <a:t>Free Markets</a:t>
            </a:r>
          </a:p>
        </p:txBody>
      </p:sp>
      <p:sp>
        <p:nvSpPr>
          <p:cNvPr id="7171" name="Rectangle 3"/>
          <p:cNvSpPr>
            <a:spLocks noGrp="1" noChangeArrowheads="1"/>
          </p:cNvSpPr>
          <p:nvPr>
            <p:ph idx="1"/>
          </p:nvPr>
        </p:nvSpPr>
        <p:spPr>
          <a:xfrm>
            <a:off x="152400" y="1143000"/>
            <a:ext cx="3276600" cy="5334000"/>
          </a:xfrm>
        </p:spPr>
        <p:txBody>
          <a:bodyPr/>
          <a:lstStyle/>
          <a:p>
            <a:pPr eaLnBrk="1" hangingPunct="1">
              <a:defRPr/>
            </a:pPr>
            <a:r>
              <a:rPr lang="en-US" altLang="en-US" sz="2400" b="1" dirty="0" smtClean="0"/>
              <a:t>In a free market economy, households and business firms use markets to exchange                    money and            products.               </a:t>
            </a:r>
          </a:p>
          <a:p>
            <a:pPr eaLnBrk="1" hangingPunct="1">
              <a:defRPr/>
            </a:pPr>
            <a:r>
              <a:rPr lang="en-US" altLang="en-US" sz="2400" b="1" dirty="0" smtClean="0"/>
              <a:t>Households                 own the factors                      of production                          and consume goods and services.</a:t>
            </a:r>
            <a:endParaRPr lang="en-US" sz="2400" b="1" dirty="0" smtClean="0"/>
          </a:p>
        </p:txBody>
      </p:sp>
      <p:grpSp>
        <p:nvGrpSpPr>
          <p:cNvPr id="2" name="Group 4"/>
          <p:cNvGrpSpPr>
            <a:grpSpLocks/>
          </p:cNvGrpSpPr>
          <p:nvPr/>
        </p:nvGrpSpPr>
        <p:grpSpPr bwMode="auto">
          <a:xfrm>
            <a:off x="3352800" y="1066800"/>
            <a:ext cx="5638800" cy="5334000"/>
            <a:chOff x="1332" y="1278"/>
            <a:chExt cx="2936" cy="2671"/>
          </a:xfrm>
        </p:grpSpPr>
        <p:pic>
          <p:nvPicPr>
            <p:cNvPr id="10247" name="Picture 5"/>
            <p:cNvPicPr>
              <a:picLocks noChangeAspect="1" noChangeArrowheads="1"/>
            </p:cNvPicPr>
            <p:nvPr/>
          </p:nvPicPr>
          <p:blipFill>
            <a:blip r:embed="rId2" cstate="print"/>
            <a:srcRect/>
            <a:stretch>
              <a:fillRect/>
            </a:stretch>
          </p:blipFill>
          <p:spPr bwMode="auto">
            <a:xfrm>
              <a:off x="1332" y="1278"/>
              <a:ext cx="2936" cy="2671"/>
            </a:xfrm>
            <a:prstGeom prst="rect">
              <a:avLst/>
            </a:prstGeom>
            <a:noFill/>
            <a:ln w="9525">
              <a:noFill/>
              <a:miter lim="800000"/>
              <a:headEnd/>
              <a:tailEnd/>
            </a:ln>
          </p:spPr>
        </p:pic>
        <p:pic>
          <p:nvPicPr>
            <p:cNvPr id="10248" name="Picture 6"/>
            <p:cNvPicPr>
              <a:picLocks noChangeAspect="1" noChangeArrowheads="1"/>
            </p:cNvPicPr>
            <p:nvPr/>
          </p:nvPicPr>
          <p:blipFill>
            <a:blip r:embed="rId3" cstate="print"/>
            <a:srcRect/>
            <a:stretch>
              <a:fillRect/>
            </a:stretch>
          </p:blipFill>
          <p:spPr bwMode="auto">
            <a:xfrm>
              <a:off x="1713" y="1576"/>
              <a:ext cx="2204" cy="2203"/>
            </a:xfrm>
            <a:prstGeom prst="rect">
              <a:avLst/>
            </a:prstGeom>
            <a:noFill/>
            <a:ln w="9525">
              <a:noFill/>
              <a:miter lim="800000"/>
              <a:headEnd/>
              <a:tailEnd/>
            </a:ln>
          </p:spPr>
        </p:pic>
        <p:pic>
          <p:nvPicPr>
            <p:cNvPr id="10249" name="Picture 7"/>
            <p:cNvPicPr>
              <a:picLocks noChangeAspect="1" noChangeArrowheads="1"/>
            </p:cNvPicPr>
            <p:nvPr/>
          </p:nvPicPr>
          <p:blipFill>
            <a:blip r:embed="rId4" cstate="print"/>
            <a:srcRect/>
            <a:stretch>
              <a:fillRect/>
            </a:stretch>
          </p:blipFill>
          <p:spPr bwMode="auto">
            <a:xfrm>
              <a:off x="1515" y="2231"/>
              <a:ext cx="2533" cy="676"/>
            </a:xfrm>
            <a:prstGeom prst="rect">
              <a:avLst/>
            </a:prstGeom>
            <a:noFill/>
            <a:ln w="9525">
              <a:noFill/>
              <a:miter lim="800000"/>
              <a:headEnd/>
              <a:tailEnd/>
            </a:ln>
          </p:spPr>
        </p:pic>
        <p:sp>
          <p:nvSpPr>
            <p:cNvPr id="10250" name="Text Box 8"/>
            <p:cNvSpPr txBox="1">
              <a:spLocks noChangeArrowheads="1"/>
            </p:cNvSpPr>
            <p:nvPr/>
          </p:nvSpPr>
          <p:spPr bwMode="auto">
            <a:xfrm>
              <a:off x="2470" y="1649"/>
              <a:ext cx="695" cy="118"/>
            </a:xfrm>
            <a:prstGeom prst="rect">
              <a:avLst/>
            </a:prstGeom>
            <a:noFill/>
            <a:ln w="9525">
              <a:noFill/>
              <a:miter lim="800000"/>
              <a:headEnd/>
              <a:tailEnd/>
            </a:ln>
          </p:spPr>
          <p:txBody>
            <a:bodyPr>
              <a:spAutoFit/>
            </a:bodyPr>
            <a:lstStyle/>
            <a:p>
              <a:pPr algn="ctr" eaLnBrk="0" hangingPunct="0">
                <a:spcBef>
                  <a:spcPct val="50000"/>
                </a:spcBef>
              </a:pPr>
              <a:r>
                <a:rPr lang="en-US" altLang="en-US" sz="1200" b="1">
                  <a:solidFill>
                    <a:srgbClr val="FFFFFF"/>
                  </a:solidFill>
                  <a:latin typeface="Arial" charset="0"/>
                </a:rPr>
                <a:t>monetary flow</a:t>
              </a:r>
              <a:endParaRPr lang="en-US" altLang="en-US" sz="1200" b="1">
                <a:latin typeface="Arial" charset="0"/>
              </a:endParaRPr>
            </a:p>
          </p:txBody>
        </p:sp>
        <p:sp>
          <p:nvSpPr>
            <p:cNvPr id="10251" name="Text Box 9"/>
            <p:cNvSpPr txBox="1">
              <a:spLocks noChangeArrowheads="1"/>
            </p:cNvSpPr>
            <p:nvPr/>
          </p:nvSpPr>
          <p:spPr bwMode="auto">
            <a:xfrm>
              <a:off x="2470" y="1803"/>
              <a:ext cx="695" cy="118"/>
            </a:xfrm>
            <a:prstGeom prst="rect">
              <a:avLst/>
            </a:prstGeom>
            <a:noFill/>
            <a:ln w="9525">
              <a:noFill/>
              <a:miter lim="800000"/>
              <a:headEnd/>
              <a:tailEnd/>
            </a:ln>
          </p:spPr>
          <p:txBody>
            <a:bodyPr>
              <a:spAutoFit/>
            </a:bodyPr>
            <a:lstStyle/>
            <a:p>
              <a:pPr algn="ctr" eaLnBrk="0" hangingPunct="0">
                <a:spcBef>
                  <a:spcPct val="50000"/>
                </a:spcBef>
              </a:pPr>
              <a:r>
                <a:rPr lang="en-US" altLang="en-US" sz="1200" b="1">
                  <a:solidFill>
                    <a:srgbClr val="FFFFFF"/>
                  </a:solidFill>
                  <a:latin typeface="Arial" charset="0"/>
                </a:rPr>
                <a:t>physical flow</a:t>
              </a:r>
              <a:endParaRPr lang="en-US" altLang="en-US" sz="1200" b="1">
                <a:latin typeface="Arial" charset="0"/>
              </a:endParaRPr>
            </a:p>
          </p:txBody>
        </p:sp>
        <p:sp>
          <p:nvSpPr>
            <p:cNvPr id="10252" name="Text Box 10"/>
            <p:cNvSpPr txBox="1">
              <a:spLocks noChangeArrowheads="1"/>
            </p:cNvSpPr>
            <p:nvPr/>
          </p:nvSpPr>
          <p:spPr bwMode="auto">
            <a:xfrm>
              <a:off x="2476" y="3550"/>
              <a:ext cx="694" cy="117"/>
            </a:xfrm>
            <a:prstGeom prst="rect">
              <a:avLst/>
            </a:prstGeom>
            <a:noFill/>
            <a:ln w="9525">
              <a:noFill/>
              <a:miter lim="800000"/>
              <a:headEnd/>
              <a:tailEnd/>
            </a:ln>
          </p:spPr>
          <p:txBody>
            <a:bodyPr>
              <a:spAutoFit/>
            </a:bodyPr>
            <a:lstStyle/>
            <a:p>
              <a:pPr algn="ctr" eaLnBrk="0" hangingPunct="0">
                <a:spcBef>
                  <a:spcPct val="50000"/>
                </a:spcBef>
              </a:pPr>
              <a:r>
                <a:rPr lang="en-US" altLang="en-US" sz="1200" b="1">
                  <a:solidFill>
                    <a:srgbClr val="FFFFFF"/>
                  </a:solidFill>
                  <a:latin typeface="Arial" charset="0"/>
                </a:rPr>
                <a:t>monetary flow</a:t>
              </a:r>
              <a:endParaRPr lang="en-US" altLang="en-US" sz="1200" b="1">
                <a:latin typeface="Arial" charset="0"/>
              </a:endParaRPr>
            </a:p>
          </p:txBody>
        </p:sp>
        <p:sp>
          <p:nvSpPr>
            <p:cNvPr id="10253" name="Text Box 11"/>
            <p:cNvSpPr txBox="1">
              <a:spLocks noChangeArrowheads="1"/>
            </p:cNvSpPr>
            <p:nvPr/>
          </p:nvSpPr>
          <p:spPr bwMode="auto">
            <a:xfrm>
              <a:off x="2476" y="3395"/>
              <a:ext cx="694" cy="118"/>
            </a:xfrm>
            <a:prstGeom prst="rect">
              <a:avLst/>
            </a:prstGeom>
            <a:noFill/>
            <a:ln w="9525">
              <a:noFill/>
              <a:miter lim="800000"/>
              <a:headEnd/>
              <a:tailEnd/>
            </a:ln>
          </p:spPr>
          <p:txBody>
            <a:bodyPr>
              <a:spAutoFit/>
            </a:bodyPr>
            <a:lstStyle/>
            <a:p>
              <a:pPr algn="ctr" eaLnBrk="0" hangingPunct="0">
                <a:spcBef>
                  <a:spcPct val="50000"/>
                </a:spcBef>
              </a:pPr>
              <a:r>
                <a:rPr lang="en-US" altLang="en-US" sz="1200" b="1">
                  <a:solidFill>
                    <a:srgbClr val="FFFFFF"/>
                  </a:solidFill>
                  <a:latin typeface="Arial" charset="0"/>
                </a:rPr>
                <a:t>physical flow</a:t>
              </a:r>
              <a:endParaRPr lang="en-US" altLang="en-US" sz="1200" b="1">
                <a:latin typeface="Arial" charset="0"/>
              </a:endParaRPr>
            </a:p>
          </p:txBody>
        </p:sp>
        <p:sp>
          <p:nvSpPr>
            <p:cNvPr id="10254" name="Text Box 12"/>
            <p:cNvSpPr txBox="1">
              <a:spLocks noChangeArrowheads="1"/>
            </p:cNvSpPr>
            <p:nvPr/>
          </p:nvSpPr>
          <p:spPr bwMode="auto">
            <a:xfrm>
              <a:off x="1430" y="1321"/>
              <a:ext cx="2184" cy="130"/>
            </a:xfrm>
            <a:prstGeom prst="rect">
              <a:avLst/>
            </a:prstGeom>
            <a:noFill/>
            <a:ln w="9525">
              <a:noFill/>
              <a:miter lim="800000"/>
              <a:headEnd/>
              <a:tailEnd/>
            </a:ln>
          </p:spPr>
          <p:txBody>
            <a:bodyPr>
              <a:spAutoFit/>
            </a:bodyPr>
            <a:lstStyle/>
            <a:p>
              <a:pPr eaLnBrk="0" hangingPunct="0">
                <a:spcBef>
                  <a:spcPct val="50000"/>
                </a:spcBef>
              </a:pPr>
              <a:r>
                <a:rPr lang="en-US" altLang="en-US" sz="1400" b="1">
                  <a:solidFill>
                    <a:srgbClr val="FFFFFF"/>
                  </a:solidFill>
                  <a:latin typeface="Arial" charset="0"/>
                </a:rPr>
                <a:t>Circular Flow Diagram of a Market Economy</a:t>
              </a:r>
              <a:endParaRPr lang="en-US" altLang="en-US" sz="1400" b="1">
                <a:latin typeface="Arial" charset="0"/>
              </a:endParaRPr>
            </a:p>
          </p:txBody>
        </p:sp>
        <p:pic>
          <p:nvPicPr>
            <p:cNvPr id="10255" name="Picture 13"/>
            <p:cNvPicPr>
              <a:picLocks noChangeAspect="1" noChangeArrowheads="1"/>
            </p:cNvPicPr>
            <p:nvPr/>
          </p:nvPicPr>
          <p:blipFill>
            <a:blip r:embed="rId5" cstate="print"/>
            <a:srcRect/>
            <a:stretch>
              <a:fillRect/>
            </a:stretch>
          </p:blipFill>
          <p:spPr bwMode="auto">
            <a:xfrm>
              <a:off x="1435" y="2557"/>
              <a:ext cx="812" cy="265"/>
            </a:xfrm>
            <a:prstGeom prst="rect">
              <a:avLst/>
            </a:prstGeom>
            <a:noFill/>
            <a:ln w="9525">
              <a:noFill/>
              <a:miter lim="800000"/>
              <a:headEnd/>
              <a:tailEnd/>
            </a:ln>
          </p:spPr>
        </p:pic>
        <p:pic>
          <p:nvPicPr>
            <p:cNvPr id="10256" name="Picture 14"/>
            <p:cNvPicPr>
              <a:picLocks noChangeAspect="1" noChangeArrowheads="1"/>
            </p:cNvPicPr>
            <p:nvPr/>
          </p:nvPicPr>
          <p:blipFill>
            <a:blip r:embed="rId5" cstate="print"/>
            <a:srcRect/>
            <a:stretch>
              <a:fillRect/>
            </a:stretch>
          </p:blipFill>
          <p:spPr bwMode="auto">
            <a:xfrm>
              <a:off x="3524" y="2557"/>
              <a:ext cx="484" cy="265"/>
            </a:xfrm>
            <a:prstGeom prst="rect">
              <a:avLst/>
            </a:prstGeom>
            <a:noFill/>
            <a:ln w="9525">
              <a:noFill/>
              <a:miter lim="800000"/>
              <a:headEnd/>
              <a:tailEnd/>
            </a:ln>
          </p:spPr>
        </p:pic>
        <p:sp>
          <p:nvSpPr>
            <p:cNvPr id="10257" name="Text Box 15"/>
            <p:cNvSpPr txBox="1">
              <a:spLocks noChangeArrowheads="1"/>
            </p:cNvSpPr>
            <p:nvPr/>
          </p:nvSpPr>
          <p:spPr bwMode="auto">
            <a:xfrm>
              <a:off x="1554" y="2609"/>
              <a:ext cx="624" cy="117"/>
            </a:xfrm>
            <a:prstGeom prst="rect">
              <a:avLst/>
            </a:prstGeom>
            <a:noFill/>
            <a:ln w="9525">
              <a:noFill/>
              <a:miter lim="800000"/>
              <a:headEnd/>
              <a:tailEnd/>
            </a:ln>
          </p:spPr>
          <p:txBody>
            <a:bodyPr>
              <a:spAutoFit/>
            </a:bodyPr>
            <a:lstStyle/>
            <a:p>
              <a:pPr eaLnBrk="0" hangingPunct="0">
                <a:spcBef>
                  <a:spcPct val="50000"/>
                </a:spcBef>
              </a:pPr>
              <a:r>
                <a:rPr lang="en-US" altLang="en-US" sz="1200" b="1">
                  <a:solidFill>
                    <a:srgbClr val="FFFFFF"/>
                  </a:solidFill>
                  <a:latin typeface="Arial" charset="0"/>
                </a:rPr>
                <a:t>Households</a:t>
              </a:r>
              <a:endParaRPr lang="en-US" altLang="en-US" sz="1200" b="1">
                <a:latin typeface="Arial" charset="0"/>
              </a:endParaRPr>
            </a:p>
          </p:txBody>
        </p:sp>
        <p:sp>
          <p:nvSpPr>
            <p:cNvPr id="10258" name="Text Box 16"/>
            <p:cNvSpPr txBox="1">
              <a:spLocks noChangeArrowheads="1"/>
            </p:cNvSpPr>
            <p:nvPr/>
          </p:nvSpPr>
          <p:spPr bwMode="auto">
            <a:xfrm>
              <a:off x="3625" y="2617"/>
              <a:ext cx="367" cy="117"/>
            </a:xfrm>
            <a:prstGeom prst="rect">
              <a:avLst/>
            </a:prstGeom>
            <a:noFill/>
            <a:ln w="9525">
              <a:noFill/>
              <a:miter lim="800000"/>
              <a:headEnd/>
              <a:tailEnd/>
            </a:ln>
          </p:spPr>
          <p:txBody>
            <a:bodyPr>
              <a:spAutoFit/>
            </a:bodyPr>
            <a:lstStyle/>
            <a:p>
              <a:pPr eaLnBrk="0" hangingPunct="0">
                <a:spcBef>
                  <a:spcPct val="50000"/>
                </a:spcBef>
              </a:pPr>
              <a:r>
                <a:rPr lang="en-US" altLang="en-US" sz="1200" b="1">
                  <a:solidFill>
                    <a:srgbClr val="FFFFFF"/>
                  </a:solidFill>
                  <a:latin typeface="Arial" charset="0"/>
                </a:rPr>
                <a:t>Firms</a:t>
              </a:r>
              <a:endParaRPr lang="en-US" altLang="en-US" sz="1200" b="1">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71">
                                            <p:txEl>
                                              <p:pRg st="0" end="0"/>
                                            </p:txEl>
                                          </p:spTgt>
                                        </p:tgtEl>
                                        <p:attrNameLst>
                                          <p:attrName>style.visibility</p:attrName>
                                        </p:attrNameLst>
                                      </p:cBhvr>
                                      <p:to>
                                        <p:strVal val="visible"/>
                                      </p:to>
                                    </p:set>
                                    <p:anim calcmode="lin" valueType="num">
                                      <p:cBhvr additive="base">
                                        <p:cTn id="13" dur="500" fill="hold"/>
                                        <p:tgtEl>
                                          <p:spTgt spid="717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71">
                                            <p:txEl>
                                              <p:pRg st="1" end="1"/>
                                            </p:txEl>
                                          </p:spTgt>
                                        </p:tgtEl>
                                        <p:attrNameLst>
                                          <p:attrName>style.visibility</p:attrName>
                                        </p:attrNameLst>
                                      </p:cBhvr>
                                      <p:to>
                                        <p:strVal val="visible"/>
                                      </p:to>
                                    </p:set>
                                    <p:anim calcmode="lin" valueType="num">
                                      <p:cBhvr additive="base">
                                        <p:cTn id="19" dur="500" fill="hold"/>
                                        <p:tgtEl>
                                          <p:spTgt spid="717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0-#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autoUpdateAnimBg="0"/>
      <p:bldP spid="717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52400" y="-838200"/>
            <a:ext cx="8610600" cy="1981200"/>
          </a:xfrm>
        </p:spPr>
        <p:txBody>
          <a:bodyPr>
            <a:normAutofit/>
          </a:bodyPr>
          <a:lstStyle/>
          <a:p>
            <a:r>
              <a:rPr lang="en-US" sz="2800" b="1" dirty="0" smtClean="0">
                <a:solidFill>
                  <a:schemeClr val="tx1"/>
                </a:solidFill>
              </a:rPr>
              <a:t>“The Father of Economics” Adam Smith (1723-90)</a:t>
            </a:r>
            <a:endParaRPr lang="en-US" sz="2800" b="1" dirty="0">
              <a:solidFill>
                <a:schemeClr val="tx1"/>
              </a:solidFill>
            </a:endParaRPr>
          </a:p>
        </p:txBody>
      </p:sp>
      <p:sp>
        <p:nvSpPr>
          <p:cNvPr id="29699" name="Rectangle 3"/>
          <p:cNvSpPr>
            <a:spLocks noGrp="1" noChangeArrowheads="1"/>
          </p:cNvSpPr>
          <p:nvPr>
            <p:ph idx="1"/>
          </p:nvPr>
        </p:nvSpPr>
        <p:spPr>
          <a:xfrm>
            <a:off x="3200400" y="2057400"/>
            <a:ext cx="5791200" cy="4648200"/>
          </a:xfrm>
        </p:spPr>
        <p:txBody>
          <a:bodyPr>
            <a:normAutofit/>
          </a:bodyPr>
          <a:lstStyle/>
          <a:p>
            <a:pPr>
              <a:buClr>
                <a:schemeClr val="tx1">
                  <a:lumMod val="75000"/>
                  <a:lumOff val="25000"/>
                </a:schemeClr>
              </a:buClr>
            </a:pPr>
            <a:r>
              <a:rPr lang="en-US" sz="3000" i="1" dirty="0" smtClean="0"/>
              <a:t>Laissez Faire</a:t>
            </a:r>
          </a:p>
          <a:p>
            <a:pPr>
              <a:buClr>
                <a:schemeClr val="tx1">
                  <a:lumMod val="75000"/>
                  <a:lumOff val="25000"/>
                </a:schemeClr>
              </a:buClr>
            </a:pPr>
            <a:r>
              <a:rPr lang="en-US" sz="3000" dirty="0" smtClean="0"/>
              <a:t>Scottish </a:t>
            </a:r>
            <a:r>
              <a:rPr lang="en-US" sz="3000" dirty="0"/>
              <a:t>social </a:t>
            </a:r>
            <a:r>
              <a:rPr lang="en-US" sz="3000" dirty="0" smtClean="0"/>
              <a:t>philosopher/professor </a:t>
            </a:r>
          </a:p>
          <a:p>
            <a:pPr>
              <a:buClr>
                <a:schemeClr val="tx1">
                  <a:lumMod val="75000"/>
                  <a:lumOff val="25000"/>
                </a:schemeClr>
              </a:buClr>
            </a:pPr>
            <a:r>
              <a:rPr lang="en-US" sz="3000" dirty="0" smtClean="0"/>
              <a:t>“The Wealth </a:t>
            </a:r>
            <a:r>
              <a:rPr lang="en-US" sz="3000" dirty="0"/>
              <a:t>of </a:t>
            </a:r>
            <a:r>
              <a:rPr lang="en-US" sz="3000" dirty="0" smtClean="0"/>
              <a:t>Nations” (1776) </a:t>
            </a:r>
          </a:p>
          <a:p>
            <a:pPr>
              <a:buClr>
                <a:schemeClr val="tx1">
                  <a:lumMod val="75000"/>
                  <a:lumOff val="25000"/>
                </a:schemeClr>
              </a:buClr>
            </a:pPr>
            <a:r>
              <a:rPr lang="en-US" sz="3000" dirty="0" smtClean="0"/>
              <a:t>10 years to write/5 volumes</a:t>
            </a:r>
          </a:p>
          <a:p>
            <a:pPr>
              <a:buClr>
                <a:schemeClr val="tx1">
                  <a:lumMod val="75000"/>
                  <a:lumOff val="25000"/>
                </a:schemeClr>
              </a:buClr>
            </a:pPr>
            <a:r>
              <a:rPr lang="en-US" sz="3000" dirty="0" smtClean="0"/>
              <a:t>Established Economics as its own discipline</a:t>
            </a:r>
            <a:endParaRPr lang="en-US" dirty="0"/>
          </a:p>
          <a:p>
            <a:endParaRPr lang="en-US" sz="2800" i="1" dirty="0">
              <a:latin typeface="Adobe Garamond Pro" pitchFamily="18" charset="0"/>
            </a:endParaRPr>
          </a:p>
          <a:p>
            <a:endParaRPr lang="en-US" sz="2800" dirty="0">
              <a:latin typeface="Adobe Garamond Pro" pitchFamily="18" charset="0"/>
            </a:endParaRPr>
          </a:p>
        </p:txBody>
      </p:sp>
      <p:pic>
        <p:nvPicPr>
          <p:cNvPr id="53250" name="Picture 2" descr="http://t0.gstatic.com/images?q=tbn:GEnEE6RcEPZp8M:http://upload.wikimedia.org/wikipedia/commons/archive/0/0a/20080906144305!AdamSmith.jpg">
            <a:hlinkClick r:id="rId2"/>
          </p:cNvPr>
          <p:cNvPicPr>
            <a:picLocks noChangeAspect="1" noChangeArrowheads="1"/>
          </p:cNvPicPr>
          <p:nvPr/>
        </p:nvPicPr>
        <p:blipFill>
          <a:blip r:embed="rId3" cstate="print"/>
          <a:srcRect/>
          <a:stretch>
            <a:fillRect/>
          </a:stretch>
        </p:blipFill>
        <p:spPr bwMode="auto">
          <a:xfrm>
            <a:off x="0" y="1981200"/>
            <a:ext cx="2819400" cy="4187228"/>
          </a:xfrm>
          <a:prstGeom prst="rect">
            <a:avLst/>
          </a:prstGeom>
          <a:noFill/>
        </p:spPr>
      </p:pic>
      <p:sp>
        <p:nvSpPr>
          <p:cNvPr id="5" name="Rectangle 4"/>
          <p:cNvSpPr/>
          <p:nvPr/>
        </p:nvSpPr>
        <p:spPr>
          <a:xfrm>
            <a:off x="0" y="1143000"/>
            <a:ext cx="9144000" cy="4572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fltVal val="0"/>
                                          </p:val>
                                        </p:tav>
                                        <p:tav tm="100000">
                                          <p:val>
                                            <p:strVal val="#ppt_w"/>
                                          </p:val>
                                        </p:tav>
                                      </p:tavLst>
                                    </p:anim>
                                    <p:anim calcmode="lin" valueType="num">
                                      <p:cBhvr>
                                        <p:cTn id="8" dur="500" fill="hold"/>
                                        <p:tgtEl>
                                          <p:spTgt spid="2969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699">
                                            <p:txEl>
                                              <p:pRg st="0" end="0"/>
                                            </p:txEl>
                                          </p:spTgt>
                                        </p:tgtEl>
                                        <p:attrNameLst>
                                          <p:attrName>style.visibility</p:attrName>
                                        </p:attrNameLst>
                                      </p:cBhvr>
                                      <p:to>
                                        <p:strVal val="visible"/>
                                      </p:to>
                                    </p:set>
                                    <p:anim calcmode="lin" valueType="num">
                                      <p:cBhvr additive="base">
                                        <p:cTn id="13" dur="500" fill="hold"/>
                                        <p:tgtEl>
                                          <p:spTgt spid="296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9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9699">
                                            <p:txEl>
                                              <p:pRg st="1" end="1"/>
                                            </p:txEl>
                                          </p:spTgt>
                                        </p:tgtEl>
                                        <p:attrNameLst>
                                          <p:attrName>style.visibility</p:attrName>
                                        </p:attrNameLst>
                                      </p:cBhvr>
                                      <p:to>
                                        <p:strVal val="visible"/>
                                      </p:to>
                                    </p:set>
                                    <p:anim calcmode="lin" valueType="num">
                                      <p:cBhvr additive="base">
                                        <p:cTn id="19" dur="500" fill="hold"/>
                                        <p:tgtEl>
                                          <p:spTgt spid="296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9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9699">
                                            <p:txEl>
                                              <p:pRg st="2" end="2"/>
                                            </p:txEl>
                                          </p:spTgt>
                                        </p:tgtEl>
                                        <p:attrNameLst>
                                          <p:attrName>style.visibility</p:attrName>
                                        </p:attrNameLst>
                                      </p:cBhvr>
                                      <p:to>
                                        <p:strVal val="visible"/>
                                      </p:to>
                                    </p:set>
                                    <p:anim calcmode="lin" valueType="num">
                                      <p:cBhvr additive="base">
                                        <p:cTn id="25" dur="500" fill="hold"/>
                                        <p:tgtEl>
                                          <p:spTgt spid="296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96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9699">
                                            <p:txEl>
                                              <p:pRg st="3" end="3"/>
                                            </p:txEl>
                                          </p:spTgt>
                                        </p:tgtEl>
                                        <p:attrNameLst>
                                          <p:attrName>style.visibility</p:attrName>
                                        </p:attrNameLst>
                                      </p:cBhvr>
                                      <p:to>
                                        <p:strVal val="visible"/>
                                      </p:to>
                                    </p:set>
                                    <p:anim calcmode="lin" valueType="num">
                                      <p:cBhvr additive="base">
                                        <p:cTn id="31" dur="500" fill="hold"/>
                                        <p:tgtEl>
                                          <p:spTgt spid="2969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96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9699">
                                            <p:txEl>
                                              <p:pRg st="4" end="4"/>
                                            </p:txEl>
                                          </p:spTgt>
                                        </p:tgtEl>
                                        <p:attrNameLst>
                                          <p:attrName>style.visibility</p:attrName>
                                        </p:attrNameLst>
                                      </p:cBhvr>
                                      <p:to>
                                        <p:strVal val="visible"/>
                                      </p:to>
                                    </p:set>
                                    <p:anim calcmode="lin" valueType="num">
                                      <p:cBhvr additive="base">
                                        <p:cTn id="37" dur="500" fill="hold"/>
                                        <p:tgtEl>
                                          <p:spTgt spid="2969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969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8541</TotalTime>
  <Words>1759</Words>
  <Application>Microsoft Office PowerPoint</Application>
  <PresentationFormat>On-screen Show (4:3)</PresentationFormat>
  <Paragraphs>254</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Austin</vt:lpstr>
      <vt:lpstr>Economic Systems</vt:lpstr>
      <vt:lpstr>What is an economic system?</vt:lpstr>
      <vt:lpstr>The Three Questions that Determine  a Societies Economic System</vt:lpstr>
      <vt:lpstr>PowerPoint Presentation</vt:lpstr>
      <vt:lpstr>PowerPoint Presentation</vt:lpstr>
      <vt:lpstr>Comparing Economic Systems</vt:lpstr>
      <vt:lpstr>PowerPoint Presentation</vt:lpstr>
      <vt:lpstr>Free Markets</vt:lpstr>
      <vt:lpstr>“The Father of Economics” Adam Smith (1723-90)</vt:lpstr>
      <vt:lpstr>Adam Smith and the Invisible Hand</vt:lpstr>
      <vt:lpstr>Advantages of the Free Market</vt:lpstr>
      <vt:lpstr>Centrally Planned Economies</vt:lpstr>
      <vt:lpstr>PowerPoint Presentation</vt:lpstr>
      <vt:lpstr>Philosophy Becomes Reality: The Soviet Union </vt:lpstr>
      <vt:lpstr>  The Soviet Experiment</vt:lpstr>
      <vt:lpstr>Advantages and Disadvantages of  Centrally Planned Economies</vt:lpstr>
      <vt:lpstr>Mixed Economies</vt:lpstr>
      <vt:lpstr>     American Free Enterprise  (Freedom vs. Protection) </vt:lpstr>
      <vt:lpstr>The Role of the American Consumer</vt:lpstr>
      <vt:lpstr>   The Role of Government  1. Protect the Public Interest  2. Provide Information  3. Promote Growth and Stability </vt:lpstr>
      <vt:lpstr> Key Indicators of Economic Health</vt:lpstr>
      <vt:lpstr>Gross Domestic Product</vt:lpstr>
      <vt:lpstr>PowerPoint Presentation</vt:lpstr>
      <vt:lpstr>Types of Unemployment</vt:lpstr>
      <vt:lpstr>Unemployment Rates</vt:lpstr>
      <vt:lpstr>Getting Everyone To Work!!!!</vt:lpstr>
      <vt:lpstr>Going….UP!!!!!!!!!!</vt:lpstr>
      <vt:lpstr>To Market, To Market</vt:lpstr>
      <vt:lpstr>What is in the basket?</vt:lpstr>
      <vt:lpstr>Inflation Theory</vt:lpstr>
      <vt:lpstr>Impact of Inflation</vt:lpstr>
      <vt:lpstr>PowerPoint Presentation</vt:lpstr>
      <vt:lpstr>PowerPoint Presentation</vt:lpstr>
      <vt:lpstr>PowerPoint Presentation</vt:lpstr>
      <vt:lpstr>Redistribution Programs</vt:lpstr>
    </vt:vector>
  </TitlesOfParts>
  <Company>nasd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Answering the Three Economic Questions</dc:title>
  <dc:creator>user</dc:creator>
  <cp:lastModifiedBy>tscunningham</cp:lastModifiedBy>
  <cp:revision>157</cp:revision>
  <cp:lastPrinted>2012-11-27T16:56:22Z</cp:lastPrinted>
  <dcterms:created xsi:type="dcterms:W3CDTF">2005-11-02T19:48:51Z</dcterms:created>
  <dcterms:modified xsi:type="dcterms:W3CDTF">2013-12-09T17:52:04Z</dcterms:modified>
</cp:coreProperties>
</file>